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66"/>
  </p:notesMasterIdLst>
  <p:sldIdLst>
    <p:sldId id="256" r:id="rId2"/>
    <p:sldId id="257" r:id="rId3"/>
    <p:sldId id="294" r:id="rId4"/>
    <p:sldId id="295" r:id="rId5"/>
    <p:sldId id="296" r:id="rId6"/>
    <p:sldId id="297" r:id="rId7"/>
    <p:sldId id="313" r:id="rId8"/>
    <p:sldId id="298" r:id="rId9"/>
    <p:sldId id="299" r:id="rId10"/>
    <p:sldId id="300" r:id="rId11"/>
    <p:sldId id="301" r:id="rId12"/>
    <p:sldId id="302" r:id="rId13"/>
    <p:sldId id="258" r:id="rId14"/>
    <p:sldId id="274" r:id="rId15"/>
    <p:sldId id="275" r:id="rId16"/>
    <p:sldId id="276" r:id="rId17"/>
    <p:sldId id="277" r:id="rId18"/>
    <p:sldId id="278" r:id="rId19"/>
    <p:sldId id="279" r:id="rId20"/>
    <p:sldId id="259" r:id="rId21"/>
    <p:sldId id="280" r:id="rId22"/>
    <p:sldId id="281" r:id="rId23"/>
    <p:sldId id="282" r:id="rId24"/>
    <p:sldId id="314" r:id="rId25"/>
    <p:sldId id="315" r:id="rId26"/>
    <p:sldId id="316" r:id="rId27"/>
    <p:sldId id="317" r:id="rId28"/>
    <p:sldId id="318" r:id="rId29"/>
    <p:sldId id="319" r:id="rId30"/>
    <p:sldId id="320" r:id="rId31"/>
    <p:sldId id="321" r:id="rId32"/>
    <p:sldId id="285" r:id="rId33"/>
    <p:sldId id="322" r:id="rId34"/>
    <p:sldId id="323" r:id="rId35"/>
    <p:sldId id="324" r:id="rId36"/>
    <p:sldId id="325" r:id="rId37"/>
    <p:sldId id="286" r:id="rId38"/>
    <p:sldId id="287" r:id="rId39"/>
    <p:sldId id="288" r:id="rId40"/>
    <p:sldId id="289" r:id="rId41"/>
    <p:sldId id="290" r:id="rId42"/>
    <p:sldId id="291" r:id="rId43"/>
    <p:sldId id="292" r:id="rId44"/>
    <p:sldId id="293" r:id="rId45"/>
    <p:sldId id="303" r:id="rId46"/>
    <p:sldId id="304" r:id="rId47"/>
    <p:sldId id="305" r:id="rId48"/>
    <p:sldId id="306" r:id="rId49"/>
    <p:sldId id="307" r:id="rId50"/>
    <p:sldId id="308" r:id="rId51"/>
    <p:sldId id="309" r:id="rId52"/>
    <p:sldId id="310" r:id="rId53"/>
    <p:sldId id="311" r:id="rId54"/>
    <p:sldId id="263" r:id="rId55"/>
    <p:sldId id="264" r:id="rId56"/>
    <p:sldId id="265" r:id="rId57"/>
    <p:sldId id="266" r:id="rId58"/>
    <p:sldId id="267" r:id="rId59"/>
    <p:sldId id="268" r:id="rId60"/>
    <p:sldId id="269" r:id="rId61"/>
    <p:sldId id="270" r:id="rId62"/>
    <p:sldId id="271" r:id="rId63"/>
    <p:sldId id="262" r:id="rId64"/>
    <p:sldId id="261"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1476" y="84"/>
      </p:cViewPr>
      <p:guideLst/>
    </p:cSldViewPr>
  </p:slideViewPr>
  <p:notesTextViewPr>
    <p:cViewPr>
      <p:scale>
        <a:sx n="1" d="1"/>
        <a:sy n="1" d="1"/>
      </p:scale>
      <p:origin x="0" y="0"/>
    </p:cViewPr>
  </p:notesTextViewPr>
  <p:sorterViewPr>
    <p:cViewPr>
      <p:scale>
        <a:sx n="100" d="100"/>
        <a:sy n="100" d="100"/>
      </p:scale>
      <p:origin x="0" y="-5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7DE18-0B68-423F-B860-AC5BB654C72D}" type="datetimeFigureOut">
              <a:rPr lang="zh-TW" altLang="en-US" smtClean="0"/>
              <a:t>2023/11/21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E8A03-2715-4687-8B83-5044BE6999AC}" type="slidenum">
              <a:rPr lang="zh-TW" altLang="en-US" smtClean="0"/>
              <a:t>‹#›</a:t>
            </a:fld>
            <a:endParaRPr lang="zh-TW" altLang="en-US"/>
          </a:p>
        </p:txBody>
      </p:sp>
    </p:spTree>
    <p:extLst>
      <p:ext uri="{BB962C8B-B14F-4D97-AF65-F5344CB8AC3E}">
        <p14:creationId xmlns:p14="http://schemas.microsoft.com/office/powerpoint/2010/main" val="424539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Psmths/windows-forensic-artifac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pPr marL="0" indent="0">
              <a:buNone/>
            </a:pPr>
            <a:r>
              <a:rPr lang="zh-TW" altLang="en-US" dirty="0"/>
              <a:t>延伸閱讀：</a:t>
            </a:r>
            <a:endParaRPr lang="en-US" altLang="zh-TW" dirty="0"/>
          </a:p>
          <a:p>
            <a:r>
              <a:rPr lang="en-US" altLang="zh-TW" dirty="0"/>
              <a:t>Practical Windows Forensics, Ayman </a:t>
            </a:r>
            <a:r>
              <a:rPr lang="en-US" altLang="zh-TW" dirty="0" err="1"/>
              <a:t>Shaaban</a:t>
            </a:r>
            <a:r>
              <a:rPr lang="en-US" altLang="zh-TW" dirty="0"/>
              <a:t> , Konstantin </a:t>
            </a:r>
            <a:r>
              <a:rPr lang="en-US" altLang="zh-TW" dirty="0" err="1"/>
              <a:t>Sapronov</a:t>
            </a:r>
            <a:r>
              <a:rPr lang="en-US" altLang="zh-TW" dirty="0"/>
              <a:t> (</a:t>
            </a:r>
            <a:r>
              <a:rPr lang="en-US" altLang="zh-TW" dirty="0" err="1"/>
              <a:t>PacktPub</a:t>
            </a:r>
            <a:r>
              <a:rPr lang="en-US" altLang="zh-TW" dirty="0"/>
              <a:t>)</a:t>
            </a:r>
          </a:p>
          <a:p>
            <a:r>
              <a:rPr lang="en-US" altLang="zh-TW" dirty="0"/>
              <a:t>Windows Forensic Analysis Toolkit: Advanced Analysis Techniques for Windows 7</a:t>
            </a:r>
          </a:p>
          <a:p>
            <a:endParaRPr lang="en-US" altLang="zh-TW"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TW" dirty="0"/>
              <a:t>13Cubed</a:t>
            </a:r>
            <a:r>
              <a:rPr lang="zh-TW" altLang="en-US" dirty="0"/>
              <a:t>在</a:t>
            </a:r>
            <a:r>
              <a:rPr lang="en-US" altLang="zh-TW" dirty="0"/>
              <a:t>YOUTUE</a:t>
            </a:r>
            <a:r>
              <a:rPr lang="zh-TW" altLang="en-US" dirty="0"/>
              <a:t>有</a:t>
            </a:r>
            <a:r>
              <a:rPr lang="en-US" altLang="zh-TW" dirty="0"/>
              <a:t>22</a:t>
            </a:r>
            <a:r>
              <a:rPr lang="zh-TW" altLang="en-US" dirty="0"/>
              <a:t>部</a:t>
            </a:r>
            <a:r>
              <a:rPr lang="en-US" altLang="zh-TW" dirty="0"/>
              <a:t>Introduction to Windows Forensics</a:t>
            </a:r>
            <a:r>
              <a:rPr lang="zh-TW" altLang="en-US" dirty="0"/>
              <a:t>系列教學影片可提供學員進階學習</a:t>
            </a:r>
            <a:endParaRPr lang="en-US" altLang="zh-TW" dirty="0"/>
          </a:p>
          <a:p>
            <a:r>
              <a:rPr lang="en-US" altLang="zh-TW" dirty="0"/>
              <a:t>https://www.youtube.com/@13Cubed</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a:t>
            </a:fld>
            <a:endParaRPr lang="zh-TW" altLang="en-US" dirty="0"/>
          </a:p>
        </p:txBody>
      </p:sp>
    </p:spTree>
    <p:extLst>
      <p:ext uri="{BB962C8B-B14F-4D97-AF65-F5344CB8AC3E}">
        <p14:creationId xmlns:p14="http://schemas.microsoft.com/office/powerpoint/2010/main" val="3424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kern="0" dirty="0"/>
              <a:t>美國國家標準與技術研究所電腦取證工具測試計劃 </a:t>
            </a:r>
            <a:r>
              <a:rPr lang="en-US" altLang="zh-TW" kern="0" dirty="0"/>
              <a:t>( https://www.cftt.nist.gov/ )</a:t>
            </a: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14</a:t>
            </a:fld>
            <a:endParaRPr lang="zh-TW" altLang="en-US" dirty="0"/>
          </a:p>
        </p:txBody>
      </p:sp>
    </p:spTree>
    <p:extLst>
      <p:ext uri="{BB962C8B-B14F-4D97-AF65-F5344CB8AC3E}">
        <p14:creationId xmlns:p14="http://schemas.microsoft.com/office/powerpoint/2010/main" val="3926243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16</a:t>
            </a:fld>
            <a:endParaRPr lang="zh-TW" altLang="en-US" dirty="0"/>
          </a:p>
        </p:txBody>
      </p:sp>
    </p:spTree>
    <p:extLst>
      <p:ext uri="{BB962C8B-B14F-4D97-AF65-F5344CB8AC3E}">
        <p14:creationId xmlns:p14="http://schemas.microsoft.com/office/powerpoint/2010/main" val="4667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17</a:t>
            </a:fld>
            <a:endParaRPr lang="zh-TW" altLang="en-US" dirty="0"/>
          </a:p>
        </p:txBody>
      </p:sp>
    </p:spTree>
    <p:extLst>
      <p:ext uri="{BB962C8B-B14F-4D97-AF65-F5344CB8AC3E}">
        <p14:creationId xmlns:p14="http://schemas.microsoft.com/office/powerpoint/2010/main" val="382583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18</a:t>
            </a:fld>
            <a:endParaRPr lang="zh-TW" altLang="en-US"/>
          </a:p>
        </p:txBody>
      </p:sp>
    </p:spTree>
    <p:extLst>
      <p:ext uri="{BB962C8B-B14F-4D97-AF65-F5344CB8AC3E}">
        <p14:creationId xmlns:p14="http://schemas.microsoft.com/office/powerpoint/2010/main" val="85849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19</a:t>
            </a:fld>
            <a:endParaRPr lang="zh-TW" altLang="en-US"/>
          </a:p>
        </p:txBody>
      </p:sp>
    </p:spTree>
    <p:extLst>
      <p:ext uri="{BB962C8B-B14F-4D97-AF65-F5344CB8AC3E}">
        <p14:creationId xmlns:p14="http://schemas.microsoft.com/office/powerpoint/2010/main" val="326071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a:t>
            </a:r>
            <a:r>
              <a:rPr lang="da-DK" altLang="zh-TW" dirty="0" smtClean="0"/>
              <a:t>Sets(CFReDS)</a:t>
            </a:r>
            <a:r>
              <a:rPr lang="da-DK" altLang="zh-TW" dirty="0"/>
              <a:t>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21</a:t>
            </a:fld>
            <a:endParaRPr lang="zh-TW" altLang="en-US"/>
          </a:p>
        </p:txBody>
      </p:sp>
    </p:spTree>
    <p:extLst>
      <p:ext uri="{BB962C8B-B14F-4D97-AF65-F5344CB8AC3E}">
        <p14:creationId xmlns:p14="http://schemas.microsoft.com/office/powerpoint/2010/main" val="2211628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Sets (CFReDS)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22</a:t>
            </a:fld>
            <a:endParaRPr lang="zh-TW" altLang="en-US"/>
          </a:p>
        </p:txBody>
      </p:sp>
    </p:spTree>
    <p:extLst>
      <p:ext uri="{BB962C8B-B14F-4D97-AF65-F5344CB8AC3E}">
        <p14:creationId xmlns:p14="http://schemas.microsoft.com/office/powerpoint/2010/main" val="337357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23</a:t>
            </a:fld>
            <a:endParaRPr lang="zh-TW" altLang="en-US"/>
          </a:p>
        </p:txBody>
      </p:sp>
    </p:spTree>
    <p:extLst>
      <p:ext uri="{BB962C8B-B14F-4D97-AF65-F5344CB8AC3E}">
        <p14:creationId xmlns:p14="http://schemas.microsoft.com/office/powerpoint/2010/main" val="295283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32</a:t>
            </a:fld>
            <a:endParaRPr lang="zh-TW" altLang="en-US" dirty="0"/>
          </a:p>
        </p:txBody>
      </p:sp>
    </p:spTree>
    <p:extLst>
      <p:ext uri="{BB962C8B-B14F-4D97-AF65-F5344CB8AC3E}">
        <p14:creationId xmlns:p14="http://schemas.microsoft.com/office/powerpoint/2010/main" val="17439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37</a:t>
            </a:fld>
            <a:endParaRPr lang="zh-TW" altLang="en-US" dirty="0"/>
          </a:p>
        </p:txBody>
      </p:sp>
    </p:spTree>
    <p:extLst>
      <p:ext uri="{BB962C8B-B14F-4D97-AF65-F5344CB8AC3E}">
        <p14:creationId xmlns:p14="http://schemas.microsoft.com/office/powerpoint/2010/main" val="191087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更多</a:t>
            </a:r>
            <a:r>
              <a:rPr lang="en-US" altLang="zh-TW" dirty="0"/>
              <a:t>Windows artifacts </a:t>
            </a:r>
            <a:r>
              <a:rPr lang="zh-TW" altLang="en-US" dirty="0"/>
              <a:t>請參閱</a:t>
            </a:r>
            <a:endParaRPr lang="en-US" altLang="zh-TW" dirty="0"/>
          </a:p>
          <a:p>
            <a:r>
              <a:rPr lang="en-US" altLang="zh-TW" dirty="0"/>
              <a:t>Windows forensic artifacts</a:t>
            </a:r>
            <a:r>
              <a:rPr lang="zh-TW" altLang="en-US" dirty="0"/>
              <a:t> </a:t>
            </a:r>
            <a:r>
              <a:rPr lang="en-US" altLang="zh-TW" dirty="0"/>
              <a:t>guide</a:t>
            </a:r>
          </a:p>
          <a:p>
            <a:r>
              <a:rPr lang="en-US" altLang="zh-TW" dirty="0">
                <a:hlinkClick r:id="rId3"/>
              </a:rPr>
              <a:t>https://github.com/Psmths/windows-forensic-artifacts</a:t>
            </a:r>
            <a:endParaRPr lang="en-US" altLang="zh-TW" dirty="0"/>
          </a:p>
          <a:p>
            <a:pPr lvl="1">
              <a:buFont typeface="DokChampa"/>
              <a:buChar char="–"/>
            </a:pPr>
            <a:r>
              <a:rPr lang="en-US" altLang="zh-TW" dirty="0"/>
              <a:t>Windows </a:t>
            </a:r>
            <a:r>
              <a:rPr lang="zh-TW" altLang="en-US" dirty="0"/>
              <a:t>錯誤回報 </a:t>
            </a:r>
            <a:r>
              <a:rPr lang="en-US" altLang="zh-TW" dirty="0"/>
              <a:t>(WER, Windows Error Reporting )</a:t>
            </a:r>
          </a:p>
          <a:p>
            <a:pPr lvl="1">
              <a:buFont typeface="DokChampa"/>
              <a:buChar char="–"/>
            </a:pPr>
            <a:r>
              <a:rPr lang="zh-TW" altLang="en-US" dirty="0"/>
              <a:t>遠端桌面協定快取</a:t>
            </a:r>
            <a:r>
              <a:rPr lang="en-US" altLang="zh-TW" dirty="0"/>
              <a:t>(Remote Desktop Protocol (RDP) Cache)</a:t>
            </a:r>
          </a:p>
          <a:p>
            <a:pPr lvl="1">
              <a:buFont typeface="DokChampa"/>
              <a:buChar char="–"/>
            </a:pPr>
            <a:r>
              <a:rPr lang="en-US" altLang="zh-TW" dirty="0" err="1"/>
              <a:t>ShimCache</a:t>
            </a:r>
            <a:r>
              <a:rPr lang="en-US" altLang="zh-TW" dirty="0"/>
              <a:t> / </a:t>
            </a:r>
            <a:r>
              <a:rPr lang="en-US" altLang="zh-TW" dirty="0" err="1"/>
              <a:t>AppCompatCache</a:t>
            </a:r>
            <a:endParaRPr lang="en-US" altLang="zh-TW" dirty="0"/>
          </a:p>
          <a:p>
            <a:pPr lvl="1">
              <a:buFont typeface="DokChampa"/>
              <a:buChar char="–"/>
            </a:pPr>
            <a:r>
              <a:rPr lang="en-US" altLang="zh-TW" dirty="0" err="1"/>
              <a:t>Amcache</a:t>
            </a:r>
            <a:endParaRPr lang="en-US" altLang="zh-TW" dirty="0"/>
          </a:p>
          <a:p>
            <a:pPr lvl="1">
              <a:buFont typeface="DokChampa"/>
              <a:buChar char="–"/>
            </a:pPr>
            <a:r>
              <a:rPr lang="en-US" altLang="zh-TW" dirty="0" err="1"/>
              <a:t>UserAssist</a:t>
            </a:r>
            <a:endParaRPr lang="en-US" altLang="zh-TW" dirty="0"/>
          </a:p>
          <a:p>
            <a:pPr lvl="1">
              <a:buFont typeface="DokChampa"/>
              <a:buChar char="–"/>
            </a:pPr>
            <a:r>
              <a:rPr lang="en-US" altLang="zh-TW" dirty="0" err="1"/>
              <a:t>Shellbag</a:t>
            </a:r>
            <a:endParaRPr lang="zh-TW" altLang="en-US" dirty="0"/>
          </a:p>
          <a:p>
            <a:endParaRPr lang="en-US" altLang="zh-TW" dirty="0"/>
          </a:p>
          <a:p>
            <a:endParaRPr lang="en-US" altLang="zh-TW" dirty="0"/>
          </a:p>
          <a:p>
            <a:r>
              <a:rPr lang="en-US" altLang="zh-TW" b="1" dirty="0"/>
              <a:t>Windows Forensic Analysis</a:t>
            </a:r>
          </a:p>
          <a:p>
            <a:r>
              <a:rPr lang="en-US" altLang="zh-TW" dirty="0"/>
              <a:t>https://www.sans.org/posters/windows-forensic-analysis/ </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a:t>
            </a:fld>
            <a:endParaRPr lang="zh-TW" altLang="en-US" dirty="0"/>
          </a:p>
        </p:txBody>
      </p:sp>
    </p:spTree>
    <p:extLst>
      <p:ext uri="{BB962C8B-B14F-4D97-AF65-F5344CB8AC3E}">
        <p14:creationId xmlns:p14="http://schemas.microsoft.com/office/powerpoint/2010/main" val="682295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38</a:t>
            </a:fld>
            <a:endParaRPr lang="zh-TW" altLang="en-US" dirty="0"/>
          </a:p>
        </p:txBody>
      </p:sp>
    </p:spTree>
    <p:extLst>
      <p:ext uri="{BB962C8B-B14F-4D97-AF65-F5344CB8AC3E}">
        <p14:creationId xmlns:p14="http://schemas.microsoft.com/office/powerpoint/2010/main" val="2113961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39</a:t>
            </a:fld>
            <a:endParaRPr lang="zh-TW" altLang="en-US" dirty="0"/>
          </a:p>
        </p:txBody>
      </p:sp>
    </p:spTree>
    <p:extLst>
      <p:ext uri="{BB962C8B-B14F-4D97-AF65-F5344CB8AC3E}">
        <p14:creationId xmlns:p14="http://schemas.microsoft.com/office/powerpoint/2010/main" val="362154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40</a:t>
            </a:fld>
            <a:endParaRPr lang="zh-TW" altLang="en-US" dirty="0"/>
          </a:p>
        </p:txBody>
      </p:sp>
    </p:spTree>
    <p:extLst>
      <p:ext uri="{BB962C8B-B14F-4D97-AF65-F5344CB8AC3E}">
        <p14:creationId xmlns:p14="http://schemas.microsoft.com/office/powerpoint/2010/main" val="3272989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41</a:t>
            </a:fld>
            <a:endParaRPr lang="zh-TW" altLang="en-US" dirty="0"/>
          </a:p>
        </p:txBody>
      </p:sp>
    </p:spTree>
    <p:extLst>
      <p:ext uri="{BB962C8B-B14F-4D97-AF65-F5344CB8AC3E}">
        <p14:creationId xmlns:p14="http://schemas.microsoft.com/office/powerpoint/2010/main" val="4091541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42</a:t>
            </a:fld>
            <a:endParaRPr lang="zh-TW" altLang="en-US" dirty="0"/>
          </a:p>
        </p:txBody>
      </p:sp>
    </p:spTree>
    <p:extLst>
      <p:ext uri="{BB962C8B-B14F-4D97-AF65-F5344CB8AC3E}">
        <p14:creationId xmlns:p14="http://schemas.microsoft.com/office/powerpoint/2010/main" val="230335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43</a:t>
            </a:fld>
            <a:endParaRPr lang="zh-TW" altLang="en-US" dirty="0"/>
          </a:p>
        </p:txBody>
      </p:sp>
    </p:spTree>
    <p:extLst>
      <p:ext uri="{BB962C8B-B14F-4D97-AF65-F5344CB8AC3E}">
        <p14:creationId xmlns:p14="http://schemas.microsoft.com/office/powerpoint/2010/main" val="277164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44</a:t>
            </a:fld>
            <a:endParaRPr lang="zh-TW" altLang="en-US" dirty="0"/>
          </a:p>
        </p:txBody>
      </p:sp>
    </p:spTree>
    <p:extLst>
      <p:ext uri="{BB962C8B-B14F-4D97-AF65-F5344CB8AC3E}">
        <p14:creationId xmlns:p14="http://schemas.microsoft.com/office/powerpoint/2010/main" val="1979296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45</a:t>
            </a:fld>
            <a:endParaRPr lang="zh-TW" altLang="en-US"/>
          </a:p>
        </p:txBody>
      </p:sp>
    </p:spTree>
    <p:extLst>
      <p:ext uri="{BB962C8B-B14F-4D97-AF65-F5344CB8AC3E}">
        <p14:creationId xmlns:p14="http://schemas.microsoft.com/office/powerpoint/2010/main" val="2158803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46</a:t>
            </a:fld>
            <a:endParaRPr lang="zh-TW" altLang="en-US"/>
          </a:p>
        </p:txBody>
      </p:sp>
    </p:spTree>
    <p:extLst>
      <p:ext uri="{BB962C8B-B14F-4D97-AF65-F5344CB8AC3E}">
        <p14:creationId xmlns:p14="http://schemas.microsoft.com/office/powerpoint/2010/main" val="3687938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47</a:t>
            </a:fld>
            <a:endParaRPr lang="zh-TW" altLang="en-US" dirty="0"/>
          </a:p>
        </p:txBody>
      </p:sp>
    </p:spTree>
    <p:extLst>
      <p:ext uri="{BB962C8B-B14F-4D97-AF65-F5344CB8AC3E}">
        <p14:creationId xmlns:p14="http://schemas.microsoft.com/office/powerpoint/2010/main" val="256338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a:t>
            </a:fld>
            <a:endParaRPr lang="zh-TW" altLang="en-US" dirty="0"/>
          </a:p>
        </p:txBody>
      </p:sp>
    </p:spTree>
    <p:extLst>
      <p:ext uri="{BB962C8B-B14F-4D97-AF65-F5344CB8AC3E}">
        <p14:creationId xmlns:p14="http://schemas.microsoft.com/office/powerpoint/2010/main" val="3153336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48</a:t>
            </a:fld>
            <a:endParaRPr lang="zh-TW" altLang="en-US" dirty="0"/>
          </a:p>
        </p:txBody>
      </p:sp>
    </p:spTree>
    <p:extLst>
      <p:ext uri="{BB962C8B-B14F-4D97-AF65-F5344CB8AC3E}">
        <p14:creationId xmlns:p14="http://schemas.microsoft.com/office/powerpoint/2010/main" val="1898713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49</a:t>
            </a:fld>
            <a:endParaRPr lang="zh-TW" altLang="en-US" dirty="0"/>
          </a:p>
        </p:txBody>
      </p:sp>
    </p:spTree>
    <p:extLst>
      <p:ext uri="{BB962C8B-B14F-4D97-AF65-F5344CB8AC3E}">
        <p14:creationId xmlns:p14="http://schemas.microsoft.com/office/powerpoint/2010/main" val="60605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50</a:t>
            </a:fld>
            <a:endParaRPr lang="zh-TW" altLang="en-US" dirty="0"/>
          </a:p>
        </p:txBody>
      </p:sp>
    </p:spTree>
    <p:extLst>
      <p:ext uri="{BB962C8B-B14F-4D97-AF65-F5344CB8AC3E}">
        <p14:creationId xmlns:p14="http://schemas.microsoft.com/office/powerpoint/2010/main" val="2224922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51</a:t>
            </a:fld>
            <a:endParaRPr lang="zh-TW" altLang="en-US" dirty="0"/>
          </a:p>
        </p:txBody>
      </p:sp>
    </p:spTree>
    <p:extLst>
      <p:ext uri="{BB962C8B-B14F-4D97-AF65-F5344CB8AC3E}">
        <p14:creationId xmlns:p14="http://schemas.microsoft.com/office/powerpoint/2010/main" val="687643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52</a:t>
            </a:fld>
            <a:endParaRPr lang="zh-TW" altLang="en-US" dirty="0"/>
          </a:p>
        </p:txBody>
      </p:sp>
    </p:spTree>
    <p:extLst>
      <p:ext uri="{BB962C8B-B14F-4D97-AF65-F5344CB8AC3E}">
        <p14:creationId xmlns:p14="http://schemas.microsoft.com/office/powerpoint/2010/main" val="1958057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54</a:t>
            </a:fld>
            <a:endParaRPr lang="zh-TW" altLang="en-US"/>
          </a:p>
        </p:txBody>
      </p:sp>
    </p:spTree>
    <p:extLst>
      <p:ext uri="{BB962C8B-B14F-4D97-AF65-F5344CB8AC3E}">
        <p14:creationId xmlns:p14="http://schemas.microsoft.com/office/powerpoint/2010/main" val="2956729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55</a:t>
            </a:fld>
            <a:endParaRPr lang="zh-TW" altLang="en-US"/>
          </a:p>
        </p:txBody>
      </p:sp>
    </p:spTree>
    <p:extLst>
      <p:ext uri="{BB962C8B-B14F-4D97-AF65-F5344CB8AC3E}">
        <p14:creationId xmlns:p14="http://schemas.microsoft.com/office/powerpoint/2010/main" val="844995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56</a:t>
            </a:fld>
            <a:endParaRPr lang="zh-TW" altLang="en-US"/>
          </a:p>
        </p:txBody>
      </p:sp>
    </p:spTree>
    <p:extLst>
      <p:ext uri="{BB962C8B-B14F-4D97-AF65-F5344CB8AC3E}">
        <p14:creationId xmlns:p14="http://schemas.microsoft.com/office/powerpoint/2010/main" val="2800259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57</a:t>
            </a:fld>
            <a:endParaRPr lang="zh-TW" altLang="en-US"/>
          </a:p>
        </p:txBody>
      </p:sp>
    </p:spTree>
    <p:extLst>
      <p:ext uri="{BB962C8B-B14F-4D97-AF65-F5344CB8AC3E}">
        <p14:creationId xmlns:p14="http://schemas.microsoft.com/office/powerpoint/2010/main" val="2855429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58</a:t>
            </a:fld>
            <a:endParaRPr lang="zh-TW" altLang="en-US"/>
          </a:p>
        </p:txBody>
      </p:sp>
    </p:spTree>
    <p:extLst>
      <p:ext uri="{BB962C8B-B14F-4D97-AF65-F5344CB8AC3E}">
        <p14:creationId xmlns:p14="http://schemas.microsoft.com/office/powerpoint/2010/main" val="228740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a:t>
            </a:fld>
            <a:endParaRPr lang="zh-TW" altLang="en-US" dirty="0"/>
          </a:p>
        </p:txBody>
      </p:sp>
    </p:spTree>
    <p:extLst>
      <p:ext uri="{BB962C8B-B14F-4D97-AF65-F5344CB8AC3E}">
        <p14:creationId xmlns:p14="http://schemas.microsoft.com/office/powerpoint/2010/main" val="3021246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59</a:t>
            </a:fld>
            <a:endParaRPr lang="zh-TW" altLang="en-US"/>
          </a:p>
        </p:txBody>
      </p:sp>
    </p:spTree>
    <p:extLst>
      <p:ext uri="{BB962C8B-B14F-4D97-AF65-F5344CB8AC3E}">
        <p14:creationId xmlns:p14="http://schemas.microsoft.com/office/powerpoint/2010/main" val="1125524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60</a:t>
            </a:fld>
            <a:endParaRPr lang="zh-TW" altLang="en-US"/>
          </a:p>
        </p:txBody>
      </p:sp>
    </p:spTree>
    <p:extLst>
      <p:ext uri="{BB962C8B-B14F-4D97-AF65-F5344CB8AC3E}">
        <p14:creationId xmlns:p14="http://schemas.microsoft.com/office/powerpoint/2010/main" val="3154046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62</a:t>
            </a:fld>
            <a:endParaRPr lang="zh-TW" altLang="en-US" dirty="0"/>
          </a:p>
        </p:txBody>
      </p:sp>
    </p:spTree>
    <p:extLst>
      <p:ext uri="{BB962C8B-B14F-4D97-AF65-F5344CB8AC3E}">
        <p14:creationId xmlns:p14="http://schemas.microsoft.com/office/powerpoint/2010/main" val="1372154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dirty="0" smtClean="0"/>
              <a:t>參考網址</a:t>
            </a:r>
            <a:r>
              <a:rPr lang="en-US" altLang="zh-TW" dirty="0" smtClean="0"/>
              <a:t>:</a:t>
            </a:r>
            <a:r>
              <a:rPr lang="zh-TW" altLang="en-US" dirty="0" smtClean="0"/>
              <a:t> </a:t>
            </a:r>
            <a:r>
              <a:rPr lang="en-US" altLang="zh-TW" dirty="0" smtClean="0"/>
              <a:t>https</a:t>
            </a:r>
            <a:r>
              <a:rPr lang="en-US" altLang="zh-TW" dirty="0"/>
              <a:t>://www.sans.org/ecsf-framework/</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64</a:t>
            </a:fld>
            <a:endParaRPr lang="zh-TW" altLang="en-US"/>
          </a:p>
        </p:txBody>
      </p:sp>
    </p:spTree>
    <p:extLst>
      <p:ext uri="{BB962C8B-B14F-4D97-AF65-F5344CB8AC3E}">
        <p14:creationId xmlns:p14="http://schemas.microsoft.com/office/powerpoint/2010/main" val="13772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8</a:t>
            </a:fld>
            <a:endParaRPr lang="zh-TW" altLang="en-US" dirty="0"/>
          </a:p>
        </p:txBody>
      </p:sp>
    </p:spTree>
    <p:extLst>
      <p:ext uri="{BB962C8B-B14F-4D97-AF65-F5344CB8AC3E}">
        <p14:creationId xmlns:p14="http://schemas.microsoft.com/office/powerpoint/2010/main" val="86313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9</a:t>
            </a:fld>
            <a:endParaRPr lang="zh-TW" altLang="en-US" dirty="0"/>
          </a:p>
        </p:txBody>
      </p:sp>
    </p:spTree>
    <p:extLst>
      <p:ext uri="{BB962C8B-B14F-4D97-AF65-F5344CB8AC3E}">
        <p14:creationId xmlns:p14="http://schemas.microsoft.com/office/powerpoint/2010/main" val="417174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10</a:t>
            </a:fld>
            <a:endParaRPr lang="zh-TW" altLang="en-US" dirty="0"/>
          </a:p>
        </p:txBody>
      </p:sp>
    </p:spTree>
    <p:extLst>
      <p:ext uri="{BB962C8B-B14F-4D97-AF65-F5344CB8AC3E}">
        <p14:creationId xmlns:p14="http://schemas.microsoft.com/office/powerpoint/2010/main" val="334705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en-US" altLang="zh-TW" kern="0" dirty="0"/>
              <a:t>Harlan </a:t>
            </a:r>
            <a:r>
              <a:rPr lang="en-US" altLang="zh-TW" kern="0" dirty="0" err="1"/>
              <a:t>Carvey</a:t>
            </a:r>
            <a:endParaRPr lang="en-US" altLang="zh-TW" kern="0" dirty="0"/>
          </a:p>
          <a:p>
            <a:pPr lvl="1">
              <a:buFont typeface="DokChampa"/>
              <a:buChar char="–"/>
            </a:pPr>
            <a:r>
              <a:rPr lang="zh-TW" altLang="en-US" dirty="0"/>
              <a:t>高級網路安全顧問與研究員，致力於數位鑑識與事件應變、威脅獵捕與威脅情報的交叉</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傑出的公共演講者、創新的研究員及分析師</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他也多產作家</a:t>
            </a:r>
            <a:r>
              <a:rPr lang="en-US" altLang="zh-TW" dirty="0"/>
              <a:t>(</a:t>
            </a:r>
            <a:r>
              <a:rPr lang="zh-TW" altLang="en-US" dirty="0"/>
              <a:t>出版</a:t>
            </a:r>
            <a:r>
              <a:rPr lang="en-US" altLang="zh-TW" dirty="0"/>
              <a:t>9</a:t>
            </a:r>
            <a:r>
              <a:rPr lang="zh-TW" altLang="en-US" dirty="0"/>
              <a:t>本書</a:t>
            </a:r>
            <a:r>
              <a:rPr lang="en-US" altLang="zh-TW" dirty="0"/>
              <a:t>)</a:t>
            </a:r>
            <a:r>
              <a:rPr lang="zh-TW" altLang="en-US" dirty="0"/>
              <a:t>，撰寫第一本有關</a:t>
            </a:r>
            <a:r>
              <a:rPr lang="en-US" altLang="zh-TW" dirty="0"/>
              <a:t>Windows</a:t>
            </a:r>
            <a:r>
              <a:rPr lang="zh-TW" altLang="en-US" dirty="0"/>
              <a:t>註冊表分析的相關書籍</a:t>
            </a:r>
            <a:endParaRPr lang="en-US" altLang="zh-TW" dirty="0"/>
          </a:p>
          <a:p>
            <a:pPr marL="539750" lvl="1">
              <a:buFont typeface="Wingdings" panose="05000000000000000000" pitchFamily="2" charset="2"/>
              <a:buChar char="Ø"/>
              <a:defRPr/>
            </a:pPr>
            <a:r>
              <a:rPr lang="en-US" altLang="zh-TW" dirty="0"/>
              <a:t>Practical Windows Investigations(2020)</a:t>
            </a:r>
          </a:p>
          <a:p>
            <a:pPr marL="539750" lvl="1">
              <a:buFont typeface="Wingdings" panose="05000000000000000000" pitchFamily="2" charset="2"/>
              <a:buChar char="Ø"/>
              <a:defRPr/>
            </a:pPr>
            <a:r>
              <a:rPr lang="en-US" altLang="zh-TW" dirty="0"/>
              <a:t>Investigating Windows Systems(2018)</a:t>
            </a:r>
          </a:p>
          <a:p>
            <a:pPr marL="539750" lvl="1">
              <a:buFont typeface="Wingdings" panose="05000000000000000000" pitchFamily="2" charset="2"/>
              <a:buChar char="Ø"/>
              <a:defRPr/>
            </a:pPr>
            <a:r>
              <a:rPr lang="en-US" altLang="zh-TW" dirty="0"/>
              <a:t>Windows Forensic Analysis Toolkit: Advanced Analysis Techniques for Windows 8</a:t>
            </a:r>
          </a:p>
          <a:p>
            <a:pPr marL="539750" lvl="1">
              <a:buFont typeface="Wingdings" panose="05000000000000000000" pitchFamily="2" charset="2"/>
              <a:buChar char="Ø"/>
              <a:defRPr/>
            </a:pPr>
            <a:r>
              <a:rPr lang="en-US" altLang="zh-TW" dirty="0"/>
              <a:t>Windows Registry Forensics: Advanced Digital Forensic Analysis of the Windows Registry, Second Edition</a:t>
            </a:r>
          </a:p>
          <a:p>
            <a:pPr marL="539750" lvl="1">
              <a:buFont typeface="Wingdings" panose="05000000000000000000" pitchFamily="2" charset="2"/>
              <a:buChar char="Ø"/>
              <a:defRPr/>
            </a:pPr>
            <a:r>
              <a:rPr lang="en-US" altLang="zh-TW" dirty="0"/>
              <a:t>Digital Forensics with Open Source Tools</a:t>
            </a:r>
          </a:p>
          <a:p>
            <a:pPr marL="539750" lvl="1">
              <a:buFont typeface="Wingdings" panose="05000000000000000000" pitchFamily="2" charset="2"/>
              <a:buChar char="Ø"/>
              <a:defRPr/>
            </a:pPr>
            <a:r>
              <a:rPr lang="en-US" altLang="zh-TW" dirty="0"/>
              <a:t>Windows Forensics and Incident Recovery</a:t>
            </a:r>
          </a:p>
          <a:p>
            <a:pPr marL="539750" lvl="1">
              <a:buFont typeface="Wingdings" panose="05000000000000000000" pitchFamily="2" charset="2"/>
              <a:buChar char="Ø"/>
              <a:defRPr/>
            </a:pPr>
            <a:r>
              <a:rPr lang="en-US" altLang="zh-TW" dirty="0"/>
              <a:t>Windows Forensic Analysis DVD Toolkit</a:t>
            </a:r>
          </a:p>
          <a:p>
            <a:pPr marL="171450" marR="0" lvl="3"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lang="en-US" altLang="zh-TW" kern="0" dirty="0">
              <a:solidFill>
                <a:schemeClr val="tx1"/>
              </a:solidFill>
            </a:endParaRP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11</a:t>
            </a:fld>
            <a:endParaRPr lang="zh-TW" altLang="en-US" dirty="0"/>
          </a:p>
        </p:txBody>
      </p:sp>
    </p:spTree>
    <p:extLst>
      <p:ext uri="{BB962C8B-B14F-4D97-AF65-F5344CB8AC3E}">
        <p14:creationId xmlns:p14="http://schemas.microsoft.com/office/powerpoint/2010/main" val="20664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官方網站：</a:t>
            </a:r>
            <a:r>
              <a:rPr lang="en-US" altLang="zh-TW" dirty="0"/>
              <a:t>https://github.com/keydet89/RegRipper3.0</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12</a:t>
            </a:fld>
            <a:endParaRPr lang="zh-TW" altLang="en-US" dirty="0"/>
          </a:p>
        </p:txBody>
      </p:sp>
    </p:spTree>
    <p:extLst>
      <p:ext uri="{BB962C8B-B14F-4D97-AF65-F5344CB8AC3E}">
        <p14:creationId xmlns:p14="http://schemas.microsoft.com/office/powerpoint/2010/main" val="14427557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11/21/2023</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565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7157CC2-0FC8-4686-B024-99790E0F5162}" type="datetimeFigureOut">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513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6764DA5-CD3D-4590-A511-FCD3BC7A793E}" type="datetimeFigureOut">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394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5-4_2項內容">
    <p:spTree>
      <p:nvGrpSpPr>
        <p:cNvPr id="1" name=""/>
        <p:cNvGrpSpPr/>
        <p:nvPr/>
      </p:nvGrpSpPr>
      <p:grpSpPr>
        <a:xfrm>
          <a:off x="0" y="0"/>
          <a:ext cx="0" cy="0"/>
          <a:chOff x="0" y="0"/>
          <a:chExt cx="0" cy="0"/>
        </a:xfrm>
      </p:grpSpPr>
      <p:sp>
        <p:nvSpPr>
          <p:cNvPr id="5" name="內容版面配置區 11"/>
          <p:cNvSpPr>
            <a:spLocks noGrp="1"/>
          </p:cNvSpPr>
          <p:nvPr>
            <p:ph sz="quarter" idx="10" hasCustomPrompt="1"/>
          </p:nvPr>
        </p:nvSpPr>
        <p:spPr>
          <a:xfrm>
            <a:off x="539992"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內容版面配置區 11"/>
          <p:cNvSpPr>
            <a:spLocks noGrp="1"/>
          </p:cNvSpPr>
          <p:nvPr>
            <p:ph sz="quarter" idx="11" hasCustomPrompt="1"/>
          </p:nvPr>
        </p:nvSpPr>
        <p:spPr>
          <a:xfrm>
            <a:off x="4716016"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標題 1">
            <a:extLst>
              <a:ext uri="{FF2B5EF4-FFF2-40B4-BE49-F238E27FC236}">
                <a16:creationId xmlns:a16="http://schemas.microsoft.com/office/drawing/2014/main" id="{2FC96A05-BCD8-4802-A0C7-3564023104F9}"/>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8" name="矩形 7">
            <a:extLst>
              <a:ext uri="{FF2B5EF4-FFF2-40B4-BE49-F238E27FC236}">
                <a16:creationId xmlns:a16="http://schemas.microsoft.com/office/drawing/2014/main" id="{E8BDD14F-FA5A-4C07-8FDD-2D2125A1C693}"/>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294718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內文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039C97"/>
                </a:solidFill>
              </a:defRPr>
            </a:lvl1pPr>
          </a:lstStyle>
          <a:p>
            <a:r>
              <a:rPr lang="zh-TW" altLang="en-US" dirty="0"/>
              <a:t>按一下以編輯母片標題樣式</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6" name="矩形 5">
            <a:extLst>
              <a:ext uri="{FF2B5EF4-FFF2-40B4-BE49-F238E27FC236}">
                <a16:creationId xmlns:a16="http://schemas.microsoft.com/office/drawing/2014/main" id="{53205429-C272-4F4A-B17F-0BB13719A348}"/>
              </a:ext>
            </a:extLst>
          </p:cNvPr>
          <p:cNvSpPr/>
          <p:nvPr userDrawn="1"/>
        </p:nvSpPr>
        <p:spPr>
          <a:xfrm>
            <a:off x="451783" y="908720"/>
            <a:ext cx="7785825" cy="72008"/>
          </a:xfrm>
          <a:prstGeom prst="rect">
            <a:avLst/>
          </a:prstGeom>
          <a:solidFill>
            <a:srgbClr val="D6E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96576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物件(1項)">
    <p:spTree>
      <p:nvGrpSpPr>
        <p:cNvPr id="1" name=""/>
        <p:cNvGrpSpPr/>
        <p:nvPr/>
      </p:nvGrpSpPr>
      <p:grpSpPr>
        <a:xfrm>
          <a:off x="0" y="0"/>
          <a:ext cx="0" cy="0"/>
          <a:chOff x="0" y="0"/>
          <a:chExt cx="0" cy="0"/>
        </a:xfrm>
      </p:grpSpPr>
      <p:sp>
        <p:nvSpPr>
          <p:cNvPr id="8" name="內容版面配置區 7"/>
          <p:cNvSpPr>
            <a:spLocks noGrp="1"/>
          </p:cNvSpPr>
          <p:nvPr>
            <p:ph sz="quarter" idx="10" hasCustomPrompt="1"/>
          </p:nvPr>
        </p:nvSpPr>
        <p:spPr>
          <a:xfrm>
            <a:off x="458584" y="1106264"/>
            <a:ext cx="8231262" cy="5112568"/>
          </a:xfrm>
        </p:spPr>
        <p:txBody>
          <a:body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7" name="標題 1">
            <a:extLst>
              <a:ext uri="{FF2B5EF4-FFF2-40B4-BE49-F238E27FC236}">
                <a16:creationId xmlns:a16="http://schemas.microsoft.com/office/drawing/2014/main" id="{83AFC622-2780-4910-A4E6-9F9DAA20504A}"/>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6" name="矩形 5">
            <a:extLst>
              <a:ext uri="{FF2B5EF4-FFF2-40B4-BE49-F238E27FC236}">
                <a16:creationId xmlns:a16="http://schemas.microsoft.com/office/drawing/2014/main" id="{883FF7F7-0180-4CB1-BE1B-C0AAC5466C95}"/>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67392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561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C6F822A4-8DA6-4447-9B1F-C5DB58435268}" type="datetimeFigureOut">
              <a:rPr lang="en-US" smtClean="0"/>
              <a:t>11/21/2023</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07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311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558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77919A6-33EB-49BD-A62F-1FA56B9F9712}" type="datetimeFigureOut">
              <a:rPr lang="en-US" smtClean="0"/>
              <a:t>11/21/2023</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658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993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DA16AA21-1863-4931-97CB-99D0A168701B}" type="datetimeFigureOut">
              <a:rPr lang="en-US" smtClean="0"/>
              <a:t>11/21/2023</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75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3772C379-9A7C-4C87-A116-CBE9F58B04C5}" type="datetimeFigureOut">
              <a:rPr lang="en-US" smtClean="0"/>
              <a:t>11/21/2023</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774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664C608-40B1-4030-A28D-5B74BC98ADCE}" type="datetimeFigureOut">
              <a:rPr lang="en-US" smtClean="0"/>
              <a:t>11/21/2023</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34271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Lst>
  <p:hf sldNum="0" hdr="0" ftr="0" dt="0"/>
  <p:txStyles>
    <p:titleStyle>
      <a:lvl1pPr algn="l" defTabSz="914400" rtl="0" eaLnBrk="1" latinLnBrk="0" hangingPunct="1">
        <a:lnSpc>
          <a:spcPct val="90000"/>
        </a:lnSpc>
        <a:spcBef>
          <a:spcPct val="0"/>
        </a:spcBef>
        <a:buNone/>
        <a:defRPr sz="4200" b="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freds-archive.nist.gov/Hacking_Case.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資</a:t>
            </a:r>
            <a:r>
              <a:rPr lang="zh-TW" altLang="en-US" dirty="0" smtClean="0"/>
              <a:t>安</a:t>
            </a:r>
            <a:r>
              <a:rPr lang="zh-TW" altLang="en-US" dirty="0"/>
              <a:t>攻</a:t>
            </a:r>
            <a:r>
              <a:rPr lang="zh-TW" altLang="en-US" dirty="0" smtClean="0"/>
              <a:t>防實務</a:t>
            </a:r>
            <a:r>
              <a:rPr lang="en-US" altLang="zh-TW" dirty="0" smtClean="0"/>
              <a:t/>
            </a:r>
            <a:br>
              <a:rPr lang="en-US" altLang="zh-TW" dirty="0" smtClean="0"/>
            </a:br>
            <a:r>
              <a:rPr lang="zh-TW" altLang="en-US" dirty="0" smtClean="0"/>
              <a:t>之藍隊技術</a:t>
            </a:r>
            <a:r>
              <a:rPr lang="ja-JP" altLang="en-US" dirty="0" smtClean="0"/>
              <a:t>の</a:t>
            </a:r>
            <a:r>
              <a:rPr lang="en-US" altLang="zh-TW" dirty="0" smtClean="0"/>
              <a:t/>
            </a:r>
            <a:br>
              <a:rPr lang="en-US" altLang="zh-TW" dirty="0" smtClean="0"/>
            </a:br>
            <a:r>
              <a:rPr lang="en-US" altLang="zh-TW" dirty="0" smtClean="0"/>
              <a:t>Windows Forensics</a:t>
            </a:r>
            <a:endParaRPr lang="zh-TW" altLang="en-US" dirty="0"/>
          </a:p>
        </p:txBody>
      </p:sp>
      <p:sp>
        <p:nvSpPr>
          <p:cNvPr id="3" name="副標題 2"/>
          <p:cNvSpPr>
            <a:spLocks noGrp="1"/>
          </p:cNvSpPr>
          <p:nvPr>
            <p:ph type="subTitle" idx="1"/>
          </p:nvPr>
        </p:nvSpPr>
        <p:spPr/>
        <p:txBody>
          <a:bodyPr/>
          <a:lstStyle/>
          <a:p>
            <a:endParaRPr lang="zh-TW" altLang="en-US"/>
          </a:p>
        </p:txBody>
      </p:sp>
      <p:sp>
        <p:nvSpPr>
          <p:cNvPr id="4" name="矩形 3"/>
          <p:cNvSpPr/>
          <p:nvPr/>
        </p:nvSpPr>
        <p:spPr>
          <a:xfrm>
            <a:off x="355937" y="318254"/>
            <a:ext cx="1797287" cy="369332"/>
          </a:xfrm>
          <a:prstGeom prst="rect">
            <a:avLst/>
          </a:prstGeom>
        </p:spPr>
        <p:txBody>
          <a:bodyPr wrap="none">
            <a:spAutoFit/>
          </a:bodyPr>
          <a:lstStyle/>
          <a:p>
            <a:r>
              <a:rPr lang="en-US" altLang="zh-TW" b="1" dirty="0"/>
              <a:t>11201</a:t>
            </a:r>
            <a:r>
              <a:rPr lang="zh-TW" altLang="en-US" b="1" dirty="0"/>
              <a:t>資訊安全</a:t>
            </a:r>
            <a:endParaRPr lang="zh-TW" altLang="en-US" sz="2400" dirty="0"/>
          </a:p>
        </p:txBody>
      </p:sp>
    </p:spTree>
    <p:extLst>
      <p:ext uri="{BB962C8B-B14F-4D97-AF65-F5344CB8AC3E}">
        <p14:creationId xmlns:p14="http://schemas.microsoft.com/office/powerpoint/2010/main" val="1112470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(5/5)</a:t>
            </a:r>
            <a:endParaRPr lang="zh-TW" altLang="en-US" dirty="0"/>
          </a:p>
        </p:txBody>
      </p:sp>
      <p:pic>
        <p:nvPicPr>
          <p:cNvPr id="6" name="圖片 5"/>
          <p:cNvPicPr>
            <a:picLocks noChangeAspect="1"/>
          </p:cNvPicPr>
          <p:nvPr/>
        </p:nvPicPr>
        <p:blipFill>
          <a:blip r:embed="rId3"/>
          <a:stretch>
            <a:fillRect/>
          </a:stretch>
        </p:blipFill>
        <p:spPr>
          <a:xfrm>
            <a:off x="683568" y="2146536"/>
            <a:ext cx="6143228" cy="4079854"/>
          </a:xfrm>
          <a:prstGeom prst="rect">
            <a:avLst/>
          </a:prstGeom>
        </p:spPr>
      </p:pic>
      <p:sp>
        <p:nvSpPr>
          <p:cNvPr id="7"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980728"/>
            <a:ext cx="8568952"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dirty="0"/>
              <a:t>登錄檔由鍵</a:t>
            </a:r>
            <a:r>
              <a:rPr lang="en-US" altLang="zh-TW" dirty="0"/>
              <a:t>(key)</a:t>
            </a:r>
            <a:r>
              <a:rPr lang="zh-TW" altLang="en-US" dirty="0"/>
              <a:t>、子鍵</a:t>
            </a:r>
            <a:r>
              <a:rPr lang="en-US" altLang="zh-TW" dirty="0"/>
              <a:t>(subkey)</a:t>
            </a:r>
            <a:r>
              <a:rPr lang="zh-TW" altLang="en-US" dirty="0"/>
              <a:t>及值項</a:t>
            </a:r>
            <a:r>
              <a:rPr lang="en-US" altLang="zh-TW" dirty="0"/>
              <a:t>(value)</a:t>
            </a:r>
            <a:r>
              <a:rPr lang="zh-TW" altLang="en-US" dirty="0"/>
              <a:t>構成</a:t>
            </a:r>
            <a:endParaRPr lang="en-US" altLang="zh-TW" kern="0" dirty="0"/>
          </a:p>
          <a:p>
            <a:pPr marL="0" indent="0">
              <a:buNone/>
            </a:pPr>
            <a:endParaRPr lang="en-US" altLang="zh-TW" kern="0" dirty="0">
              <a:solidFill>
                <a:schemeClr val="tx1"/>
              </a:solidFill>
            </a:endParaRPr>
          </a:p>
        </p:txBody>
      </p:sp>
      <p:sp>
        <p:nvSpPr>
          <p:cNvPr id="3" name="圓角矩形 2"/>
          <p:cNvSpPr/>
          <p:nvPr/>
        </p:nvSpPr>
        <p:spPr bwMode="auto">
          <a:xfrm>
            <a:off x="762212" y="2650592"/>
            <a:ext cx="1224136" cy="36004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圓角矩形 7"/>
          <p:cNvSpPr/>
          <p:nvPr/>
        </p:nvSpPr>
        <p:spPr bwMode="auto">
          <a:xfrm>
            <a:off x="2490404" y="2578584"/>
            <a:ext cx="1080120" cy="5040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9" name="矩形 8"/>
          <p:cNvSpPr/>
          <p:nvPr/>
        </p:nvSpPr>
        <p:spPr>
          <a:xfrm>
            <a:off x="1606513" y="2956381"/>
            <a:ext cx="931537" cy="369332"/>
          </a:xfrm>
          <a:prstGeom prst="rect">
            <a:avLst/>
          </a:prstGeom>
        </p:spPr>
        <p:txBody>
          <a:bodyPr wrap="none">
            <a:spAutoFit/>
          </a:bodyPr>
          <a:lstStyle/>
          <a:p>
            <a:r>
              <a:rPr lang="zh-TW" altLang="en-US" dirty="0"/>
              <a:t>鍵</a:t>
            </a:r>
            <a:r>
              <a:rPr lang="en-US" altLang="zh-TW" dirty="0"/>
              <a:t>(key)</a:t>
            </a:r>
            <a:endParaRPr lang="zh-TW" altLang="en-US" dirty="0"/>
          </a:p>
        </p:txBody>
      </p:sp>
      <p:sp>
        <p:nvSpPr>
          <p:cNvPr id="10" name="右大括弧 9"/>
          <p:cNvSpPr/>
          <p:nvPr/>
        </p:nvSpPr>
        <p:spPr bwMode="auto">
          <a:xfrm>
            <a:off x="1554300" y="3010632"/>
            <a:ext cx="104427" cy="216024"/>
          </a:xfrm>
          <a:prstGeom prst="rightBrac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1" name="矩形 10"/>
          <p:cNvSpPr/>
          <p:nvPr/>
        </p:nvSpPr>
        <p:spPr>
          <a:xfrm>
            <a:off x="2138136" y="3294707"/>
            <a:ext cx="1555106" cy="369332"/>
          </a:xfrm>
          <a:prstGeom prst="rect">
            <a:avLst/>
          </a:prstGeom>
        </p:spPr>
        <p:txBody>
          <a:bodyPr wrap="none">
            <a:spAutoFit/>
          </a:bodyPr>
          <a:lstStyle/>
          <a:p>
            <a:r>
              <a:rPr lang="zh-TW" altLang="en-US" dirty="0"/>
              <a:t>子鍵</a:t>
            </a:r>
            <a:r>
              <a:rPr lang="en-US" altLang="zh-TW" dirty="0"/>
              <a:t>(</a:t>
            </a:r>
            <a:r>
              <a:rPr lang="en-US" altLang="zh-TW" dirty="0" err="1"/>
              <a:t>subkey</a:t>
            </a:r>
            <a:r>
              <a:rPr lang="en-US" altLang="zh-TW" dirty="0"/>
              <a:t>)</a:t>
            </a:r>
            <a:endParaRPr lang="zh-TW" altLang="en-US" dirty="0"/>
          </a:p>
        </p:txBody>
      </p:sp>
      <p:cxnSp>
        <p:nvCxnSpPr>
          <p:cNvPr id="13" name="直線單箭頭接點 12"/>
          <p:cNvCxnSpPr/>
          <p:nvPr/>
        </p:nvCxnSpPr>
        <p:spPr bwMode="auto">
          <a:xfrm flipH="1" flipV="1">
            <a:off x="1482292" y="3268483"/>
            <a:ext cx="734248" cy="1574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線單箭頭接點 13"/>
          <p:cNvCxnSpPr/>
          <p:nvPr/>
        </p:nvCxnSpPr>
        <p:spPr bwMode="auto">
          <a:xfrm flipH="1" flipV="1">
            <a:off x="1658727" y="3379964"/>
            <a:ext cx="557812" cy="45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直線單箭頭接點 15"/>
          <p:cNvCxnSpPr/>
          <p:nvPr/>
        </p:nvCxnSpPr>
        <p:spPr bwMode="auto">
          <a:xfrm flipH="1">
            <a:off x="1639867" y="3425936"/>
            <a:ext cx="565722" cy="6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矩形 17"/>
          <p:cNvSpPr/>
          <p:nvPr/>
        </p:nvSpPr>
        <p:spPr>
          <a:xfrm>
            <a:off x="2915689" y="2101850"/>
            <a:ext cx="1364797" cy="369332"/>
          </a:xfrm>
          <a:prstGeom prst="rect">
            <a:avLst/>
          </a:prstGeom>
        </p:spPr>
        <p:txBody>
          <a:bodyPr wrap="none">
            <a:spAutoFit/>
          </a:bodyPr>
          <a:lstStyle/>
          <a:p>
            <a:r>
              <a:rPr lang="zh-TW" altLang="en-US" dirty="0"/>
              <a:t>值項</a:t>
            </a:r>
            <a:r>
              <a:rPr lang="en-US" altLang="zh-TW" dirty="0"/>
              <a:t>(value)</a:t>
            </a:r>
            <a:endParaRPr lang="zh-TW" altLang="en-US" dirty="0"/>
          </a:p>
        </p:txBody>
      </p:sp>
      <p:sp>
        <p:nvSpPr>
          <p:cNvPr id="19" name="矩形 18"/>
          <p:cNvSpPr/>
          <p:nvPr/>
        </p:nvSpPr>
        <p:spPr>
          <a:xfrm>
            <a:off x="2778436" y="3068214"/>
            <a:ext cx="5544615" cy="369332"/>
          </a:xfrm>
          <a:prstGeom prst="rect">
            <a:avLst/>
          </a:prstGeom>
        </p:spPr>
        <p:txBody>
          <a:bodyPr wrap="square">
            <a:spAutoFit/>
          </a:bodyPr>
          <a:lstStyle/>
          <a:p>
            <a:r>
              <a:rPr lang="zh-TW" altLang="en-US" dirty="0"/>
              <a:t>一個鍵可以有一個或多個值，每個值的名稱各不相同</a:t>
            </a:r>
          </a:p>
        </p:txBody>
      </p:sp>
    </p:spTree>
    <p:extLst>
      <p:ext uri="{BB962C8B-B14F-4D97-AF65-F5344CB8AC3E}">
        <p14:creationId xmlns:p14="http://schemas.microsoft.com/office/powerpoint/2010/main" val="15989578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(1/2)</a:t>
            </a:r>
            <a:endParaRPr lang="zh-TW" altLang="en-US" dirty="0"/>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5496" y="1052736"/>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除了微軟內建的</a:t>
            </a:r>
            <a:r>
              <a:rPr lang="en-US" altLang="zh-TW" i="0" kern="0" dirty="0" err="1">
                <a:solidFill>
                  <a:schemeClr val="tx1"/>
                </a:solidFill>
              </a:rPr>
              <a:t>reg</a:t>
            </a:r>
            <a:r>
              <a:rPr lang="zh-TW" altLang="en-US" i="0" kern="0" dirty="0">
                <a:solidFill>
                  <a:schemeClr val="tx1"/>
                </a:solidFill>
              </a:rPr>
              <a:t>命令列指令</a:t>
            </a:r>
            <a:r>
              <a:rPr lang="en-US" altLang="zh-TW" i="0" kern="0" dirty="0">
                <a:solidFill>
                  <a:schemeClr val="tx1"/>
                </a:solidFill>
              </a:rPr>
              <a:t>(CLI)</a:t>
            </a:r>
            <a:r>
              <a:rPr lang="zh-TW" altLang="en-US" kern="0" dirty="0">
                <a:solidFill>
                  <a:schemeClr val="tx1"/>
                </a:solidFill>
              </a:rPr>
              <a:t>與圖形使用主介面</a:t>
            </a:r>
            <a:r>
              <a:rPr lang="en-US" altLang="zh-TW" kern="0" dirty="0">
                <a:solidFill>
                  <a:schemeClr val="tx1"/>
                </a:solidFill>
              </a:rPr>
              <a:t>regedit.exe</a:t>
            </a:r>
            <a:r>
              <a:rPr lang="zh-TW" altLang="en-US" kern="0" dirty="0">
                <a:solidFill>
                  <a:schemeClr val="tx1"/>
                </a:solidFill>
              </a:rPr>
              <a:t>外</a:t>
            </a:r>
            <a:r>
              <a:rPr lang="zh-TW" altLang="en-US" kern="0" dirty="0">
                <a:solidFill>
                  <a:schemeClr val="tx1"/>
                </a:solidFill>
                <a:latin typeface="PMingLiU" panose="02020500000000000000" pitchFamily="18" charset="-120"/>
                <a:ea typeface="PMingLiU" panose="02020500000000000000" pitchFamily="18" charset="-120"/>
              </a:rPr>
              <a:t>，有許多工具可用：</a:t>
            </a:r>
            <a:endParaRPr lang="en-US" altLang="zh-TW" kern="0" dirty="0">
              <a:solidFill>
                <a:schemeClr val="tx1"/>
              </a:solidFill>
              <a:latin typeface="PMingLiU" panose="02020500000000000000" pitchFamily="18" charset="-120"/>
              <a:ea typeface="PMingLiU" panose="02020500000000000000" pitchFamily="18" charset="-120"/>
            </a:endParaRPr>
          </a:p>
          <a:p>
            <a:pPr lvl="1"/>
            <a:r>
              <a:rPr lang="en-US" altLang="zh-TW" kern="0" dirty="0" err="1" smtClean="0"/>
              <a:t>RegRipper</a:t>
            </a:r>
            <a:endParaRPr lang="en-US" altLang="zh-TW" kern="0" dirty="0" smtClean="0"/>
          </a:p>
          <a:p>
            <a:pPr lvl="2"/>
            <a:r>
              <a:rPr lang="en-US" altLang="zh-TW" kern="0" dirty="0" smtClean="0"/>
              <a:t>Harlan </a:t>
            </a:r>
            <a:r>
              <a:rPr lang="en-US" altLang="zh-TW" kern="0" dirty="0" err="1"/>
              <a:t>Carvey</a:t>
            </a:r>
            <a:r>
              <a:rPr lang="zh-TW" altLang="en-US" kern="0" dirty="0"/>
              <a:t>開發的著名登錄檔鑑識分析工具</a:t>
            </a:r>
            <a:endParaRPr lang="en-US" altLang="zh-TW" kern="0" dirty="0"/>
          </a:p>
          <a:p>
            <a:pPr lvl="1"/>
            <a:r>
              <a:rPr lang="en-US" altLang="zh-TW" kern="0" dirty="0"/>
              <a:t>Autopsy</a:t>
            </a:r>
          </a:p>
          <a:p>
            <a:pPr lvl="1"/>
            <a:r>
              <a:rPr lang="en-US" altLang="zh-TW" dirty="0"/>
              <a:t>FTK Imager</a:t>
            </a:r>
          </a:p>
          <a:p>
            <a:pPr marL="622300" lvl="3" indent="-179388">
              <a:buFont typeface="Wingdings" panose="05000000000000000000" pitchFamily="2" charset="2"/>
              <a:buChar char="Ø"/>
            </a:pPr>
            <a:r>
              <a:rPr lang="en-US" altLang="zh-TW" kern="0" dirty="0"/>
              <a:t>https://www.forensicfocus.com/articles/windows-registry-analysis-101/</a:t>
            </a:r>
          </a:p>
          <a:p>
            <a:pPr lvl="1"/>
            <a:r>
              <a:rPr lang="en-US" altLang="zh-TW" dirty="0"/>
              <a:t>Eric Zimmerman's Registry Explorer</a:t>
            </a:r>
          </a:p>
          <a:p>
            <a:pPr lvl="1"/>
            <a:r>
              <a:rPr lang="zh-TW" altLang="en-US" dirty="0"/>
              <a:t>更多工具請參閱</a:t>
            </a:r>
            <a:endParaRPr lang="en-US" altLang="zh-TW" dirty="0"/>
          </a:p>
          <a:p>
            <a:pPr marL="622300" lvl="3" indent="-179388">
              <a:buFont typeface="Wingdings" panose="05000000000000000000" pitchFamily="2" charset="2"/>
              <a:buChar char="Ø"/>
            </a:pPr>
            <a:r>
              <a:rPr lang="en-US" altLang="zh-TW" kern="0" dirty="0"/>
              <a:t>Windows Forensics Analysis — Tools And Resources</a:t>
            </a:r>
          </a:p>
          <a:p>
            <a:pPr marL="622300" lvl="3" indent="-179388">
              <a:buFont typeface="Wingdings" panose="05000000000000000000" pitchFamily="2" charset="2"/>
              <a:buChar char="Ø"/>
            </a:pPr>
            <a:r>
              <a:rPr lang="en-US" altLang="zh-TW" kern="0" dirty="0"/>
              <a:t>https://nasbench.medium.com/windows-forensics-analysis-tools-and-resources-b819c8b4b6b0</a:t>
            </a:r>
          </a:p>
          <a:p>
            <a:endParaRPr lang="en-US" altLang="zh-TW" kern="0" dirty="0">
              <a:solidFill>
                <a:schemeClr val="tx1"/>
              </a:solidFill>
              <a:latin typeface="PMingLiU" panose="02020500000000000000" pitchFamily="18" charset="-120"/>
              <a:ea typeface="PMingLiU" panose="02020500000000000000" pitchFamily="18" charset="-120"/>
            </a:endParaRPr>
          </a:p>
          <a:p>
            <a:endParaRPr lang="en-US" altLang="zh-TW" i="0" kern="0" dirty="0">
              <a:solidFill>
                <a:schemeClr val="tx1"/>
              </a:solidFill>
            </a:endParaRPr>
          </a:p>
        </p:txBody>
      </p:sp>
    </p:spTree>
    <p:extLst>
      <p:ext uri="{BB962C8B-B14F-4D97-AF65-F5344CB8AC3E}">
        <p14:creationId xmlns:p14="http://schemas.microsoft.com/office/powerpoint/2010/main" val="2677907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1031512"/>
            <a:ext cx="8363528" cy="246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i="0" kern="0" dirty="0">
                <a:solidFill>
                  <a:schemeClr val="tx1"/>
                </a:solidFill>
              </a:rPr>
              <a:t>在</a:t>
            </a:r>
            <a:r>
              <a:rPr lang="en-US" altLang="zh-TW" i="0" kern="0" dirty="0">
                <a:solidFill>
                  <a:schemeClr val="tx1"/>
                </a:solidFill>
              </a:rPr>
              <a:t>Windows</a:t>
            </a:r>
            <a:r>
              <a:rPr lang="zh-TW" altLang="en-US" i="0" kern="0" dirty="0">
                <a:solidFill>
                  <a:schemeClr val="tx1"/>
                </a:solidFill>
              </a:rPr>
              <a:t>作業系統上</a:t>
            </a:r>
            <a:r>
              <a:rPr lang="zh-TW" altLang="en-US" i="0" kern="0" dirty="0" smtClean="0">
                <a:solidFill>
                  <a:schemeClr val="tx1"/>
                </a:solidFill>
              </a:rPr>
              <a:t>執行</a:t>
            </a:r>
            <a:r>
              <a:rPr lang="en-US" altLang="zh-TW" i="0" kern="0" dirty="0" err="1" smtClean="0">
                <a:solidFill>
                  <a:schemeClr val="tx1"/>
                </a:solidFill>
              </a:rPr>
              <a:t>RegRipper</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1</a:t>
            </a:r>
            <a:r>
              <a:rPr lang="zh-TW" altLang="en-US" kern="0" dirty="0">
                <a:solidFill>
                  <a:schemeClr val="tx1"/>
                </a:solidFill>
              </a:rPr>
              <a:t>：在官網下載</a:t>
            </a:r>
            <a:r>
              <a:rPr lang="en-US" altLang="zh-TW" kern="0" dirty="0">
                <a:solidFill>
                  <a:schemeClr val="tx1"/>
                </a:solidFill>
              </a:rPr>
              <a:t>rr.exe</a:t>
            </a:r>
            <a:r>
              <a:rPr lang="zh-TW" altLang="en-US" kern="0" dirty="0">
                <a:solidFill>
                  <a:schemeClr val="tx1"/>
                </a:solidFill>
                <a:latin typeface="PMingLiU" panose="02020500000000000000" pitchFamily="18" charset="-120"/>
                <a:ea typeface="PMingLiU" panose="02020500000000000000" pitchFamily="18" charset="-120"/>
              </a:rPr>
              <a:t>、</a:t>
            </a:r>
            <a:r>
              <a:rPr lang="en-US" altLang="zh-TW" dirty="0"/>
              <a:t>rip.exe</a:t>
            </a:r>
            <a:r>
              <a:rPr lang="zh-TW" altLang="en-US" kern="0" dirty="0">
                <a:solidFill>
                  <a:schemeClr val="tx1"/>
                </a:solidFill>
              </a:rPr>
              <a:t>與</a:t>
            </a:r>
            <a:r>
              <a:rPr lang="en-US" altLang="zh-TW" kern="0" dirty="0">
                <a:solidFill>
                  <a:schemeClr val="tx1"/>
                </a:solidFill>
              </a:rPr>
              <a:t>p2x5124.dll</a:t>
            </a:r>
            <a:r>
              <a:rPr lang="zh-TW" altLang="en-US" kern="0" dirty="0">
                <a:solidFill>
                  <a:schemeClr val="tx1"/>
                </a:solidFill>
              </a:rPr>
              <a:t>並存在同一目錄夾</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2</a:t>
            </a:r>
            <a:r>
              <a:rPr lang="zh-TW" altLang="en-US" kern="0" dirty="0">
                <a:solidFill>
                  <a:schemeClr val="tx1"/>
                </a:solidFill>
              </a:rPr>
              <a:t>：</a:t>
            </a:r>
            <a:r>
              <a:rPr lang="zh-TW" altLang="en-US" kern="0" dirty="0" smtClean="0">
                <a:solidFill>
                  <a:schemeClr val="tx1"/>
                </a:solidFill>
              </a:rPr>
              <a:t>啟動</a:t>
            </a:r>
            <a:r>
              <a:rPr lang="en-US" altLang="zh-TW" kern="0" dirty="0" err="1" smtClean="0">
                <a:solidFill>
                  <a:schemeClr val="tx1"/>
                </a:solidFill>
              </a:rPr>
              <a:t>RegRipper</a:t>
            </a:r>
            <a:endParaRPr lang="en-US" altLang="zh-TW" kern="0" dirty="0"/>
          </a:p>
          <a:p>
            <a:pPr marL="1262063" lvl="2" indent="0">
              <a:buNone/>
            </a:pPr>
            <a:r>
              <a:rPr lang="zh-TW" altLang="en-US" kern="0" dirty="0">
                <a:solidFill>
                  <a:schemeClr val="tx1"/>
                </a:solidFill>
              </a:rPr>
              <a:t>在</a:t>
            </a:r>
            <a:r>
              <a:rPr lang="en-US" altLang="zh-TW" kern="0" dirty="0" err="1">
                <a:solidFill>
                  <a:schemeClr val="tx1"/>
                </a:solidFill>
              </a:rPr>
              <a:t>cmd</a:t>
            </a:r>
            <a:r>
              <a:rPr lang="zh-TW" altLang="en-US" kern="0" dirty="0">
                <a:solidFill>
                  <a:schemeClr val="tx1"/>
                </a:solidFill>
              </a:rPr>
              <a:t>打</a:t>
            </a:r>
            <a:r>
              <a:rPr lang="en-US" altLang="zh-TW" kern="0" dirty="0">
                <a:solidFill>
                  <a:schemeClr val="tx1"/>
                </a:solidFill>
              </a:rPr>
              <a:t>rip</a:t>
            </a:r>
            <a:r>
              <a:rPr lang="zh-TW" altLang="en-US" kern="0" dirty="0">
                <a:solidFill>
                  <a:schemeClr val="tx1"/>
                </a:solidFill>
              </a:rPr>
              <a:t>即可啟動</a:t>
            </a:r>
            <a:r>
              <a:rPr lang="en-US" altLang="zh-TW" kern="0" dirty="0" err="1"/>
              <a:t>regripper</a:t>
            </a:r>
            <a:r>
              <a:rPr lang="zh-TW" altLang="en-US" kern="0" dirty="0"/>
              <a:t>命令列</a:t>
            </a:r>
            <a:r>
              <a:rPr lang="en-US" altLang="zh-TW" kern="0" dirty="0"/>
              <a:t>(</a:t>
            </a:r>
            <a:r>
              <a:rPr lang="zh-TW" altLang="en-US" kern="0" dirty="0"/>
              <a:t>如下左圖</a:t>
            </a:r>
            <a:r>
              <a:rPr lang="en-US" altLang="zh-TW" kern="0" dirty="0"/>
              <a:t>)</a:t>
            </a:r>
          </a:p>
          <a:p>
            <a:pPr marL="1262063" lvl="2" indent="0">
              <a:buNone/>
            </a:pPr>
            <a:r>
              <a:rPr lang="zh-TW" altLang="en-US" kern="0" dirty="0"/>
              <a:t>或者點選</a:t>
            </a:r>
            <a:r>
              <a:rPr lang="en-US" altLang="zh-TW" kern="0" dirty="0"/>
              <a:t>rr.exe</a:t>
            </a:r>
            <a:r>
              <a:rPr lang="zh-TW" altLang="en-US" kern="0" dirty="0"/>
              <a:t>即可啟動圖形使用者介面的執行檔</a:t>
            </a:r>
            <a:r>
              <a:rPr lang="en-US" altLang="zh-TW" kern="0" dirty="0"/>
              <a:t>(</a:t>
            </a:r>
            <a:r>
              <a:rPr lang="zh-TW" altLang="en-US" kern="0" dirty="0"/>
              <a:t>如下右圖</a:t>
            </a:r>
            <a:r>
              <a:rPr lang="en-US" altLang="zh-TW" kern="0" dirty="0"/>
              <a:t>)</a:t>
            </a:r>
          </a:p>
          <a:p>
            <a:pPr marL="396000" lvl="2" indent="0">
              <a:buNone/>
            </a:pPr>
            <a:endParaRPr lang="en-US" altLang="zh-TW" kern="0" dirty="0"/>
          </a:p>
          <a:p>
            <a:pPr marL="180000" lvl="1" indent="0">
              <a:buNone/>
            </a:pPr>
            <a:endParaRPr lang="en-US" altLang="zh-TW" kern="0" dirty="0">
              <a:solidFill>
                <a:schemeClr val="tx1"/>
              </a:solidFill>
            </a:endParaRPr>
          </a:p>
          <a:p>
            <a:pPr marL="0" indent="0">
              <a:buNone/>
            </a:pPr>
            <a:endParaRPr lang="en-US" altLang="zh-TW" kern="0" dirty="0">
              <a:solidFill>
                <a:schemeClr val="tx1"/>
              </a:solidFill>
            </a:endParaRPr>
          </a:p>
          <a:p>
            <a:pPr marL="0" indent="0">
              <a:buNone/>
            </a:pPr>
            <a:endParaRPr lang="zh-TW" altLang="en-US" i="0" kern="0" dirty="0">
              <a:solidFill>
                <a:schemeClr val="tx1"/>
              </a:solidFill>
            </a:endParaRPr>
          </a:p>
        </p:txBody>
      </p:sp>
      <p:pic>
        <p:nvPicPr>
          <p:cNvPr id="4" name="圖片 3"/>
          <p:cNvPicPr>
            <a:picLocks noChangeAspect="1"/>
          </p:cNvPicPr>
          <p:nvPr/>
        </p:nvPicPr>
        <p:blipFill>
          <a:blip r:embed="rId3"/>
          <a:stretch>
            <a:fillRect/>
          </a:stretch>
        </p:blipFill>
        <p:spPr>
          <a:xfrm>
            <a:off x="305277" y="3429000"/>
            <a:ext cx="4416954" cy="3157562"/>
          </a:xfrm>
          <a:prstGeom prst="rect">
            <a:avLst/>
          </a:prstGeom>
        </p:spPr>
      </p:pic>
      <p:pic>
        <p:nvPicPr>
          <p:cNvPr id="5" name="圖片 4"/>
          <p:cNvPicPr>
            <a:picLocks noChangeAspect="1"/>
          </p:cNvPicPr>
          <p:nvPr/>
        </p:nvPicPr>
        <p:blipFill>
          <a:blip r:embed="rId4"/>
          <a:stretch>
            <a:fillRect/>
          </a:stretch>
        </p:blipFill>
        <p:spPr>
          <a:xfrm>
            <a:off x="5137464" y="3518143"/>
            <a:ext cx="3466984" cy="2935238"/>
          </a:xfrm>
          <a:prstGeom prst="rect">
            <a:avLst/>
          </a:prstGeom>
        </p:spPr>
      </p:pic>
      <p:sp>
        <p:nvSpPr>
          <p:cNvPr id="8" name="標題 1">
            <a:extLst>
              <a:ext uri="{FF2B5EF4-FFF2-40B4-BE49-F238E27FC236}">
                <a16:creationId xmlns:a16="http://schemas.microsoft.com/office/drawing/2014/main" id="{CA4786BD-B4D8-4516-8B94-1F94385E560F}"/>
              </a:ext>
            </a:extLst>
          </p:cNvPr>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(2/2)</a:t>
            </a:r>
            <a:endParaRPr lang="zh-TW" altLang="en-US" dirty="0"/>
          </a:p>
        </p:txBody>
      </p:sp>
    </p:spTree>
    <p:extLst>
      <p:ext uri="{BB962C8B-B14F-4D97-AF65-F5344CB8AC3E}">
        <p14:creationId xmlns:p14="http://schemas.microsoft.com/office/powerpoint/2010/main" val="18207264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t>數位鑑識成像</a:t>
            </a:r>
            <a:r>
              <a:rPr lang="en-US" altLang="zh-TW" sz="3200" dirty="0"/>
              <a:t>(Imaging)</a:t>
            </a:r>
            <a:r>
              <a:rPr lang="zh-TW" altLang="en-US" sz="3200" dirty="0"/>
              <a:t>實戰</a:t>
            </a:r>
          </a:p>
          <a:p>
            <a:pPr algn="ctr"/>
            <a:r>
              <a:rPr lang="zh-TW" altLang="en-US" sz="2800" dirty="0"/>
              <a:t> </a:t>
            </a:r>
            <a:r>
              <a:rPr lang="en-US" altLang="zh-TW" sz="2800" dirty="0"/>
              <a:t>USB Imaging</a:t>
            </a:r>
          </a:p>
          <a:p>
            <a:pPr algn="ctr"/>
            <a:r>
              <a:rPr lang="en-US" altLang="zh-TW" sz="2800" dirty="0"/>
              <a:t>Memory Imaging</a:t>
            </a:r>
          </a:p>
        </p:txBody>
      </p:sp>
    </p:spTree>
    <p:extLst>
      <p:ext uri="{BB962C8B-B14F-4D97-AF65-F5344CB8AC3E}">
        <p14:creationId xmlns:p14="http://schemas.microsoft.com/office/powerpoint/2010/main" val="687157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288" y="246363"/>
            <a:ext cx="7772400" cy="697438"/>
          </a:xfrm>
        </p:spPr>
        <p:txBody>
          <a:bodyPr/>
          <a:lstStyle/>
          <a:p>
            <a:r>
              <a:rPr lang="en-US" altLang="zh-TW" dirty="0" smtClean="0"/>
              <a:t>NIST</a:t>
            </a:r>
            <a:r>
              <a:rPr lang="zh-TW" altLang="en-US" dirty="0" smtClean="0"/>
              <a:t>電腦</a:t>
            </a:r>
            <a:r>
              <a:rPr lang="zh-TW" altLang="en-US" dirty="0">
                <a:solidFill>
                  <a:schemeClr val="tx1"/>
                </a:solidFill>
              </a:rPr>
              <a:t>鑑識</a:t>
            </a:r>
            <a:r>
              <a:rPr lang="zh-TW" altLang="en-US" dirty="0" smtClean="0"/>
              <a:t>工具</a:t>
            </a:r>
            <a:r>
              <a:rPr lang="zh-TW" altLang="en-US" dirty="0"/>
              <a:t>測試計劃</a:t>
            </a:r>
          </a:p>
        </p:txBody>
      </p:sp>
      <p:sp>
        <p:nvSpPr>
          <p:cNvPr id="3" name="矩形 2"/>
          <p:cNvSpPr/>
          <p:nvPr/>
        </p:nvSpPr>
        <p:spPr>
          <a:xfrm>
            <a:off x="611560" y="2708920"/>
            <a:ext cx="4572000" cy="369332"/>
          </a:xfrm>
          <a:prstGeom prst="rect">
            <a:avLst/>
          </a:prstGeom>
        </p:spPr>
        <p:txBody>
          <a:bodyPr>
            <a:spAutoFit/>
          </a:bodyPr>
          <a:lstStyle/>
          <a:p>
            <a:endParaRPr lang="zh-TW" altLang="en-US" dirty="0"/>
          </a:p>
        </p:txBody>
      </p:sp>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128848" y="943801"/>
            <a:ext cx="882522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kern="0" dirty="0" smtClean="0">
                <a:solidFill>
                  <a:schemeClr val="tx1"/>
                </a:solidFill>
              </a:rPr>
              <a:t>NIST</a:t>
            </a:r>
            <a:r>
              <a:rPr lang="zh-TW" altLang="en-US" kern="0" dirty="0" smtClean="0">
                <a:solidFill>
                  <a:schemeClr val="tx1"/>
                </a:solidFill>
              </a:rPr>
              <a:t>的</a:t>
            </a:r>
            <a:r>
              <a:rPr lang="zh-TW" altLang="en-US" kern="0" dirty="0">
                <a:solidFill>
                  <a:schemeClr val="tx1"/>
                </a:solidFill>
              </a:rPr>
              <a:t>電腦鑑識工具測試 </a:t>
            </a:r>
            <a:r>
              <a:rPr lang="en-US" altLang="zh-TW" kern="0" dirty="0">
                <a:solidFill>
                  <a:schemeClr val="tx1"/>
                </a:solidFill>
              </a:rPr>
              <a:t>(CFTT) </a:t>
            </a:r>
            <a:r>
              <a:rPr lang="zh-TW" altLang="en-US" kern="0" dirty="0" smtClean="0">
                <a:solidFill>
                  <a:schemeClr val="tx1"/>
                </a:solidFill>
              </a:rPr>
              <a:t>計畫</a:t>
            </a:r>
            <a:endParaRPr lang="en-US" altLang="zh-TW" kern="0" dirty="0" smtClean="0">
              <a:solidFill>
                <a:schemeClr val="tx1"/>
              </a:solidFill>
            </a:endParaRPr>
          </a:p>
          <a:p>
            <a:pPr lvl="1"/>
            <a:r>
              <a:rPr lang="en-US" altLang="zh-TW" sz="2000" kern="0" dirty="0">
                <a:solidFill>
                  <a:schemeClr val="tx1"/>
                </a:solidFill>
              </a:rPr>
              <a:t>CFTT</a:t>
            </a:r>
            <a:r>
              <a:rPr lang="zh-TW" altLang="en-US" sz="2000" kern="0" dirty="0" smtClean="0">
                <a:solidFill>
                  <a:schemeClr val="tx1"/>
                </a:solidFill>
              </a:rPr>
              <a:t>的</a:t>
            </a:r>
            <a:r>
              <a:rPr lang="zh-TW" altLang="en-US" sz="2000" kern="0" dirty="0">
                <a:solidFill>
                  <a:schemeClr val="tx1"/>
                </a:solidFill>
              </a:rPr>
              <a:t>目標是透過開發通用工具規格、測試程序、測試標準、測試集、並測試硬體</a:t>
            </a:r>
            <a:r>
              <a:rPr lang="zh-TW" altLang="en-US" sz="2000" kern="0" dirty="0" smtClean="0">
                <a:solidFill>
                  <a:schemeClr val="tx1"/>
                </a:solidFill>
              </a:rPr>
              <a:t>。</a:t>
            </a:r>
            <a:endParaRPr lang="en-US" altLang="zh-TW" sz="2000" kern="0" dirty="0" smtClean="0">
              <a:solidFill>
                <a:schemeClr val="tx1"/>
              </a:solidFill>
            </a:endParaRPr>
          </a:p>
          <a:p>
            <a:pPr lvl="1"/>
            <a:r>
              <a:rPr lang="zh-TW" altLang="en-US" sz="2000" kern="0" dirty="0" smtClean="0">
                <a:solidFill>
                  <a:schemeClr val="tx1"/>
                </a:solidFill>
              </a:rPr>
              <a:t>結果是讓工具</a:t>
            </a:r>
            <a:r>
              <a:rPr lang="zh-TW" altLang="en-US" sz="2000" kern="0" dirty="0">
                <a:solidFill>
                  <a:schemeClr val="tx1"/>
                </a:solidFill>
              </a:rPr>
              <a:t>製造商改進工具</a:t>
            </a:r>
            <a:r>
              <a:rPr lang="zh-TW" altLang="en-US" sz="2000" kern="0" dirty="0" smtClean="0">
                <a:solidFill>
                  <a:schemeClr val="tx1"/>
                </a:solidFill>
              </a:rPr>
              <a:t>、</a:t>
            </a:r>
            <a:r>
              <a:rPr lang="zh-TW" altLang="en-US" sz="2000" kern="0" dirty="0"/>
              <a:t>讓</a:t>
            </a:r>
            <a:r>
              <a:rPr lang="zh-TW" altLang="en-US" sz="2000" kern="0" dirty="0" smtClean="0">
                <a:solidFill>
                  <a:schemeClr val="tx1"/>
                </a:solidFill>
              </a:rPr>
              <a:t>使用者</a:t>
            </a:r>
            <a:r>
              <a:rPr lang="zh-TW" altLang="en-US" sz="2000" kern="0" dirty="0">
                <a:solidFill>
                  <a:schemeClr val="tx1"/>
                </a:solidFill>
              </a:rPr>
              <a:t>在獲取和使用</a:t>
            </a:r>
            <a:r>
              <a:rPr lang="zh-TW" altLang="en-US" sz="2000" kern="0" dirty="0" smtClean="0">
                <a:solidFill>
                  <a:schemeClr val="tx1"/>
                </a:solidFill>
              </a:rPr>
              <a:t>電腦</a:t>
            </a:r>
            <a:r>
              <a:rPr lang="zh-TW" altLang="en-US" sz="2000" kern="0" dirty="0"/>
              <a:t>鑑識</a:t>
            </a:r>
            <a:r>
              <a:rPr lang="zh-TW" altLang="en-US" sz="2000" kern="0" dirty="0" smtClean="0">
                <a:solidFill>
                  <a:schemeClr val="tx1"/>
                </a:solidFill>
              </a:rPr>
              <a:t>工具</a:t>
            </a:r>
            <a:r>
              <a:rPr lang="zh-TW" altLang="en-US" sz="2000" kern="0" dirty="0">
                <a:solidFill>
                  <a:schemeClr val="tx1"/>
                </a:solidFill>
              </a:rPr>
              <a:t>方面做出明智的選擇以及感興趣的各方了解工具的功能提供了必要的資訊</a:t>
            </a:r>
            <a:r>
              <a:rPr lang="zh-TW" altLang="en-US" sz="2000" kern="0" dirty="0" smtClean="0">
                <a:solidFill>
                  <a:schemeClr val="tx1"/>
                </a:solidFill>
              </a:rPr>
              <a:t>。</a:t>
            </a:r>
            <a:endParaRPr lang="en-US" altLang="zh-TW" sz="2000" kern="0" dirty="0" smtClean="0">
              <a:solidFill>
                <a:schemeClr val="tx1"/>
              </a:solidFill>
            </a:endParaRPr>
          </a:p>
          <a:p>
            <a:pPr lvl="1"/>
            <a:r>
              <a:rPr lang="en-US" altLang="zh-TW" sz="2000" kern="0" dirty="0" smtClean="0">
                <a:solidFill>
                  <a:schemeClr val="tx1"/>
                </a:solidFill>
              </a:rPr>
              <a:t>CFTT</a:t>
            </a:r>
            <a:r>
              <a:rPr lang="zh-TW" altLang="en-US" sz="2000" kern="0" dirty="0"/>
              <a:t>測試電腦鑑識工具的方法是基於公認的國際一致性測試和品質測試</a:t>
            </a:r>
            <a:r>
              <a:rPr lang="zh-TW" altLang="en-US" sz="2000" kern="0" dirty="0" smtClean="0"/>
              <a:t>方法</a:t>
            </a:r>
            <a:r>
              <a:rPr lang="zh-TW" altLang="en-US" sz="2000" kern="0" dirty="0" smtClean="0">
                <a:solidFill>
                  <a:schemeClr val="tx1"/>
                </a:solidFill>
              </a:rPr>
              <a:t>來</a:t>
            </a:r>
            <a:r>
              <a:rPr lang="zh-TW" altLang="en-US" sz="2000" kern="0" dirty="0">
                <a:solidFill>
                  <a:schemeClr val="tx1"/>
                </a:solidFill>
              </a:rPr>
              <a:t>確保取證軟體工具始終產生準確和客觀的測試結果</a:t>
            </a:r>
            <a:r>
              <a:rPr lang="zh-TW" altLang="en-US" sz="2000" kern="0" dirty="0" smtClean="0">
                <a:solidFill>
                  <a:schemeClr val="tx1"/>
                </a:solidFill>
              </a:rPr>
              <a:t>。</a:t>
            </a:r>
            <a:endParaRPr lang="en-US" altLang="zh-TW" sz="2000" kern="0" dirty="0">
              <a:solidFill>
                <a:schemeClr val="tx1"/>
              </a:solidFill>
            </a:endParaRPr>
          </a:p>
        </p:txBody>
      </p:sp>
      <p:pic>
        <p:nvPicPr>
          <p:cNvPr id="5" name="圖片 4"/>
          <p:cNvPicPr>
            <a:picLocks noChangeAspect="1"/>
          </p:cNvPicPr>
          <p:nvPr/>
        </p:nvPicPr>
        <p:blipFill>
          <a:blip r:embed="rId3"/>
          <a:stretch>
            <a:fillRect/>
          </a:stretch>
        </p:blipFill>
        <p:spPr>
          <a:xfrm>
            <a:off x="971600" y="3970654"/>
            <a:ext cx="6135782" cy="2770713"/>
          </a:xfrm>
          <a:prstGeom prst="rect">
            <a:avLst/>
          </a:prstGeom>
        </p:spPr>
      </p:pic>
    </p:spTree>
    <p:extLst>
      <p:ext uri="{BB962C8B-B14F-4D97-AF65-F5344CB8AC3E}">
        <p14:creationId xmlns:p14="http://schemas.microsoft.com/office/powerpoint/2010/main" val="2939423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7772400" cy="863692"/>
          </a:xfrm>
        </p:spPr>
        <p:txBody>
          <a:bodyPr/>
          <a:lstStyle/>
          <a:p>
            <a:r>
              <a:rPr lang="zh-TW" altLang="en-US" dirty="0" smtClean="0"/>
              <a:t>課後延伸閱讀</a:t>
            </a:r>
            <a:endParaRPr lang="zh-TW" altLang="en-US" dirty="0"/>
          </a:p>
        </p:txBody>
      </p:sp>
      <p:pic>
        <p:nvPicPr>
          <p:cNvPr id="3" name="圖片 2"/>
          <p:cNvPicPr>
            <a:picLocks noChangeAspect="1"/>
          </p:cNvPicPr>
          <p:nvPr/>
        </p:nvPicPr>
        <p:blipFill>
          <a:blip r:embed="rId2"/>
          <a:stretch>
            <a:fillRect/>
          </a:stretch>
        </p:blipFill>
        <p:spPr>
          <a:xfrm>
            <a:off x="393303" y="1155082"/>
            <a:ext cx="8438895" cy="4372882"/>
          </a:xfrm>
          <a:prstGeom prst="rect">
            <a:avLst/>
          </a:prstGeom>
        </p:spPr>
      </p:pic>
    </p:spTree>
    <p:extLst>
      <p:ext uri="{BB962C8B-B14F-4D97-AF65-F5344CB8AC3E}">
        <p14:creationId xmlns:p14="http://schemas.microsoft.com/office/powerpoint/2010/main" val="637035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的硬體式資料</a:t>
            </a:r>
            <a:r>
              <a:rPr lang="zh-TW" altLang="en-US" dirty="0"/>
              <a:t>擷取工具</a:t>
            </a:r>
          </a:p>
        </p:txBody>
      </p:sp>
      <p:sp>
        <p:nvSpPr>
          <p:cNvPr id="3" name="矩形 2"/>
          <p:cNvSpPr/>
          <p:nvPr/>
        </p:nvSpPr>
        <p:spPr>
          <a:xfrm>
            <a:off x="1043608" y="2996952"/>
            <a:ext cx="4572000" cy="369332"/>
          </a:xfrm>
          <a:prstGeom prst="rect">
            <a:avLst/>
          </a:prstGeom>
        </p:spPr>
        <p:txBody>
          <a:bodyPr>
            <a:spAutoFit/>
          </a:bodyPr>
          <a:lstStyle/>
          <a:p>
            <a:endParaRPr lang="en-US" altLang="zh-TW" dirty="0"/>
          </a:p>
        </p:txBody>
      </p:sp>
      <p:sp>
        <p:nvSpPr>
          <p:cNvPr id="4" name="矩形 3"/>
          <p:cNvSpPr/>
          <p:nvPr/>
        </p:nvSpPr>
        <p:spPr>
          <a:xfrm>
            <a:off x="323528" y="1176427"/>
            <a:ext cx="7632848" cy="1477328"/>
          </a:xfrm>
          <a:prstGeom prst="rect">
            <a:avLst/>
          </a:prstGeom>
        </p:spPr>
        <p:txBody>
          <a:bodyPr wrap="square">
            <a:spAutoFit/>
          </a:bodyPr>
          <a:lstStyle/>
          <a:p>
            <a:pPr fontAlgn="base"/>
            <a:r>
              <a:rPr lang="zh-TW" altLang="en-US" dirty="0"/>
              <a:t>硬體式</a:t>
            </a:r>
            <a:r>
              <a:rPr lang="zh-TW" altLang="en-US" dirty="0" smtClean="0"/>
              <a:t>資料擷取與複製工具</a:t>
            </a:r>
            <a:r>
              <a:rPr lang="en-US" altLang="zh-TW" dirty="0" smtClean="0"/>
              <a:t>(Data </a:t>
            </a:r>
            <a:r>
              <a:rPr lang="en-US" altLang="zh-TW" dirty="0"/>
              <a:t>Acquisition and Duplication </a:t>
            </a:r>
            <a:r>
              <a:rPr lang="en-US" altLang="zh-TW" dirty="0" smtClean="0"/>
              <a:t>Tools)</a:t>
            </a:r>
          </a:p>
          <a:p>
            <a:pPr fontAlgn="base"/>
            <a:r>
              <a:rPr lang="en-US" altLang="zh-TW" b="1" dirty="0"/>
              <a:t>Forensic </a:t>
            </a:r>
            <a:r>
              <a:rPr lang="en-US" altLang="zh-TW" b="1" dirty="0" smtClean="0"/>
              <a:t>Falcon</a:t>
            </a:r>
          </a:p>
          <a:p>
            <a:pPr fontAlgn="base"/>
            <a:r>
              <a:rPr lang="en-US" altLang="zh-TW" b="1" dirty="0" err="1"/>
              <a:t>Atola</a:t>
            </a:r>
            <a:r>
              <a:rPr lang="en-US" altLang="zh-TW" b="1" dirty="0"/>
              <a:t> Insight Forensic</a:t>
            </a:r>
          </a:p>
          <a:p>
            <a:pPr fontAlgn="base"/>
            <a:endParaRPr lang="en-US" altLang="zh-TW" b="1" dirty="0"/>
          </a:p>
          <a:p>
            <a:pPr fontAlgn="base"/>
            <a:endParaRPr lang="en-US" altLang="zh-TW" dirty="0"/>
          </a:p>
        </p:txBody>
      </p:sp>
      <p:pic>
        <p:nvPicPr>
          <p:cNvPr id="5" name="圖片 4"/>
          <p:cNvPicPr>
            <a:picLocks noChangeAspect="1"/>
          </p:cNvPicPr>
          <p:nvPr/>
        </p:nvPicPr>
        <p:blipFill>
          <a:blip r:embed="rId3"/>
          <a:stretch>
            <a:fillRect/>
          </a:stretch>
        </p:blipFill>
        <p:spPr>
          <a:xfrm>
            <a:off x="5796136" y="3342588"/>
            <a:ext cx="2471936" cy="1514061"/>
          </a:xfrm>
          <a:prstGeom prst="rect">
            <a:avLst/>
          </a:prstGeom>
        </p:spPr>
      </p:pic>
      <p:sp>
        <p:nvSpPr>
          <p:cNvPr id="6" name="矩形 5"/>
          <p:cNvSpPr/>
          <p:nvPr/>
        </p:nvSpPr>
        <p:spPr>
          <a:xfrm>
            <a:off x="818623" y="5301208"/>
            <a:ext cx="4572000" cy="923330"/>
          </a:xfrm>
          <a:prstGeom prst="rect">
            <a:avLst/>
          </a:prstGeom>
        </p:spPr>
        <p:txBody>
          <a:bodyPr>
            <a:spAutoFit/>
          </a:bodyPr>
          <a:lstStyle/>
          <a:p>
            <a:r>
              <a:rPr lang="zh-TW" altLang="en-US" dirty="0" smtClean="0"/>
              <a:t>更多</a:t>
            </a:r>
            <a:r>
              <a:rPr lang="zh-TW" altLang="en-US" dirty="0"/>
              <a:t>硬體式資料擷取與複製</a:t>
            </a:r>
            <a:r>
              <a:rPr lang="zh-TW" altLang="en-US" dirty="0" smtClean="0"/>
              <a:t>工具</a:t>
            </a:r>
            <a:r>
              <a:rPr lang="zh-TW" altLang="en-US" dirty="0" smtClean="0">
                <a:latin typeface="PMingLiU" panose="02020500000000000000" pitchFamily="18" charset="-120"/>
                <a:ea typeface="PMingLiU" panose="02020500000000000000" pitchFamily="18" charset="-120"/>
              </a:rPr>
              <a:t>，請參閱</a:t>
            </a:r>
            <a:r>
              <a:rPr lang="en-US" altLang="zh-TW" dirty="0" smtClean="0"/>
              <a:t>https</a:t>
            </a:r>
            <a:r>
              <a:rPr lang="en-US" altLang="zh-TW" dirty="0"/>
              <a:t>://info-savvy.com/data-acquisition-and-duplication-tools-hardware/</a:t>
            </a:r>
            <a:endParaRPr lang="zh-TW" altLang="en-US" dirty="0"/>
          </a:p>
        </p:txBody>
      </p:sp>
      <p:pic>
        <p:nvPicPr>
          <p:cNvPr id="7" name="圖片 6"/>
          <p:cNvPicPr>
            <a:picLocks noChangeAspect="1"/>
          </p:cNvPicPr>
          <p:nvPr/>
        </p:nvPicPr>
        <p:blipFill>
          <a:blip r:embed="rId4"/>
          <a:stretch>
            <a:fillRect/>
          </a:stretch>
        </p:blipFill>
        <p:spPr>
          <a:xfrm>
            <a:off x="575048" y="3284984"/>
            <a:ext cx="2434073" cy="1728192"/>
          </a:xfrm>
          <a:prstGeom prst="rect">
            <a:avLst/>
          </a:prstGeom>
        </p:spPr>
      </p:pic>
    </p:spTree>
    <p:extLst>
      <p:ext uri="{BB962C8B-B14F-4D97-AF65-F5344CB8AC3E}">
        <p14:creationId xmlns:p14="http://schemas.microsoft.com/office/powerpoint/2010/main" val="42923019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的軟體式資料</a:t>
            </a:r>
            <a:r>
              <a:rPr lang="zh-TW" altLang="en-US" dirty="0"/>
              <a:t>擷取工具</a:t>
            </a:r>
          </a:p>
        </p:txBody>
      </p:sp>
      <p:sp>
        <p:nvSpPr>
          <p:cNvPr id="3" name="矩形 2"/>
          <p:cNvSpPr/>
          <p:nvPr/>
        </p:nvSpPr>
        <p:spPr>
          <a:xfrm>
            <a:off x="2411760" y="4081140"/>
            <a:ext cx="4572000" cy="1754326"/>
          </a:xfrm>
          <a:prstGeom prst="rect">
            <a:avLst/>
          </a:prstGeom>
        </p:spPr>
        <p:txBody>
          <a:bodyPr>
            <a:spAutoFit/>
          </a:bodyPr>
          <a:lstStyle/>
          <a:p>
            <a:r>
              <a:rPr lang="en-US" altLang="zh-TW" dirty="0"/>
              <a:t>Tools for copying the physical memory</a:t>
            </a:r>
          </a:p>
          <a:p>
            <a:r>
              <a:rPr lang="en-US" altLang="zh-TW" dirty="0"/>
              <a:t>Magnet AXIOM</a:t>
            </a:r>
          </a:p>
          <a:p>
            <a:r>
              <a:rPr lang="en-US" altLang="zh-TW" dirty="0" err="1"/>
              <a:t>OSForensics</a:t>
            </a:r>
            <a:endParaRPr lang="en-US" altLang="zh-TW" dirty="0"/>
          </a:p>
          <a:p>
            <a:r>
              <a:rPr lang="en-US" altLang="zh-TW" dirty="0"/>
              <a:t>FTK Imager</a:t>
            </a:r>
          </a:p>
          <a:p>
            <a:r>
              <a:rPr lang="en-US" altLang="zh-TW" dirty="0" err="1"/>
              <a:t>Mandiant</a:t>
            </a:r>
            <a:r>
              <a:rPr lang="en-US" altLang="zh-TW" dirty="0"/>
              <a:t> </a:t>
            </a:r>
            <a:r>
              <a:rPr lang="en-US" altLang="zh-TW" dirty="0" err="1"/>
              <a:t>Memoryze</a:t>
            </a:r>
            <a:endParaRPr lang="en-US" altLang="zh-TW" dirty="0"/>
          </a:p>
          <a:p>
            <a:r>
              <a:rPr lang="en-US" altLang="zh-TW" dirty="0" err="1"/>
              <a:t>Belkasoft</a:t>
            </a:r>
            <a:r>
              <a:rPr lang="en-US" altLang="zh-TW" dirty="0"/>
              <a:t> </a:t>
            </a:r>
            <a:r>
              <a:rPr lang="en-US" altLang="zh-TW" dirty="0" err="1" smtClean="0"/>
              <a:t>RamCapturer</a:t>
            </a:r>
            <a:endParaRPr lang="en-US" altLang="zh-TW" dirty="0"/>
          </a:p>
        </p:txBody>
      </p:sp>
      <p:sp>
        <p:nvSpPr>
          <p:cNvPr id="4" name="矩形 3"/>
          <p:cNvSpPr/>
          <p:nvPr/>
        </p:nvSpPr>
        <p:spPr>
          <a:xfrm>
            <a:off x="539552" y="1340768"/>
            <a:ext cx="7092280" cy="2308324"/>
          </a:xfrm>
          <a:prstGeom prst="rect">
            <a:avLst/>
          </a:prstGeom>
        </p:spPr>
        <p:txBody>
          <a:bodyPr wrap="square">
            <a:spAutoFit/>
          </a:bodyPr>
          <a:lstStyle/>
          <a:p>
            <a:pPr fontAlgn="base"/>
            <a:r>
              <a:rPr lang="en-US" altLang="zh-TW" b="1" dirty="0" err="1"/>
              <a:t>EnCase</a:t>
            </a:r>
            <a:r>
              <a:rPr lang="en-US" altLang="zh-TW" b="1" dirty="0"/>
              <a:t> Forensic</a:t>
            </a:r>
          </a:p>
          <a:p>
            <a:pPr fontAlgn="base"/>
            <a:r>
              <a:rPr lang="en-US" altLang="zh-TW" b="1" dirty="0" err="1" smtClean="0"/>
              <a:t>ProDiscover</a:t>
            </a:r>
            <a:r>
              <a:rPr lang="en-US" altLang="zh-TW" b="1" dirty="0" smtClean="0"/>
              <a:t> </a:t>
            </a:r>
            <a:r>
              <a:rPr lang="en-US" altLang="zh-TW" b="1" dirty="0"/>
              <a:t>Forensics</a:t>
            </a:r>
          </a:p>
          <a:p>
            <a:r>
              <a:rPr lang="en-US" altLang="zh-TW" dirty="0" err="1" smtClean="0"/>
              <a:t>ILookIX</a:t>
            </a:r>
            <a:r>
              <a:rPr lang="en-US" altLang="zh-TW" dirty="0" smtClean="0"/>
              <a:t> </a:t>
            </a:r>
            <a:r>
              <a:rPr lang="en-US" altLang="zh-TW" dirty="0"/>
              <a:t>imaging tool </a:t>
            </a:r>
            <a:r>
              <a:rPr lang="zh-TW" altLang="en-US" dirty="0" smtClean="0"/>
              <a:t> </a:t>
            </a:r>
            <a:r>
              <a:rPr lang="en-US" altLang="zh-TW" dirty="0" err="1" smtClean="0"/>
              <a:t>IXImager</a:t>
            </a:r>
            <a:endParaRPr lang="en-US" altLang="zh-TW" dirty="0"/>
          </a:p>
          <a:p>
            <a:r>
              <a:rPr lang="en-US" altLang="zh-TW" dirty="0" smtClean="0"/>
              <a:t>X-Ways </a:t>
            </a:r>
            <a:r>
              <a:rPr lang="en-US" altLang="zh-TW" dirty="0"/>
              <a:t>Forensics</a:t>
            </a:r>
          </a:p>
          <a:p>
            <a:r>
              <a:rPr lang="en-US" altLang="zh-TW" dirty="0" err="1"/>
              <a:t>OSForensics</a:t>
            </a:r>
            <a:endParaRPr lang="en-US" altLang="zh-TW" dirty="0"/>
          </a:p>
          <a:p>
            <a:r>
              <a:rPr lang="en-US" altLang="zh-TW" dirty="0"/>
              <a:t>ASR Data </a:t>
            </a:r>
            <a:r>
              <a:rPr lang="en-US" altLang="zh-TW" dirty="0" smtClean="0"/>
              <a:t>SMART</a:t>
            </a:r>
          </a:p>
          <a:p>
            <a:r>
              <a:rPr lang="en-US" altLang="zh-TW" dirty="0" smtClean="0"/>
              <a:t>FTK</a:t>
            </a:r>
            <a:r>
              <a:rPr lang="en-US" altLang="zh-TW" dirty="0"/>
              <a:t>® </a:t>
            </a:r>
            <a:r>
              <a:rPr lang="en-US" altLang="zh-TW" dirty="0" smtClean="0"/>
              <a:t>Imager(</a:t>
            </a:r>
            <a:r>
              <a:rPr lang="zh-TW" altLang="en-US" dirty="0" smtClean="0"/>
              <a:t>著名的免費軟體</a:t>
            </a:r>
            <a:r>
              <a:rPr lang="zh-TW" altLang="en-US" dirty="0" smtClean="0">
                <a:latin typeface="PMingLiU" panose="02020500000000000000" pitchFamily="18" charset="-120"/>
                <a:ea typeface="PMingLiU" panose="02020500000000000000" pitchFamily="18" charset="-120"/>
              </a:rPr>
              <a:t>，本教材採用的測試軟體</a:t>
            </a:r>
            <a:r>
              <a:rPr lang="en-US" altLang="zh-TW" dirty="0" smtClean="0"/>
              <a:t>)</a:t>
            </a:r>
            <a:endParaRPr lang="en-US" altLang="zh-TW" dirty="0"/>
          </a:p>
          <a:p>
            <a:endParaRPr lang="en-US" altLang="zh-TW" dirty="0"/>
          </a:p>
        </p:txBody>
      </p:sp>
    </p:spTree>
    <p:extLst>
      <p:ext uri="{BB962C8B-B14F-4D97-AF65-F5344CB8AC3E}">
        <p14:creationId xmlns:p14="http://schemas.microsoft.com/office/powerpoint/2010/main" val="1489675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FTG imager</a:t>
            </a:r>
            <a:endParaRPr lang="zh-TW" altLang="en-US" dirty="0"/>
          </a:p>
        </p:txBody>
      </p:sp>
      <p:pic>
        <p:nvPicPr>
          <p:cNvPr id="5" name="圖片 4"/>
          <p:cNvPicPr>
            <a:picLocks noChangeAspect="1"/>
          </p:cNvPicPr>
          <p:nvPr/>
        </p:nvPicPr>
        <p:blipFill>
          <a:blip r:embed="rId3"/>
          <a:stretch>
            <a:fillRect/>
          </a:stretch>
        </p:blipFill>
        <p:spPr>
          <a:xfrm>
            <a:off x="323528" y="2276872"/>
            <a:ext cx="8571719" cy="4316342"/>
          </a:xfrm>
          <a:prstGeom prst="rect">
            <a:avLst/>
          </a:prstGeom>
        </p:spPr>
      </p:pic>
    </p:spTree>
    <p:extLst>
      <p:ext uri="{BB962C8B-B14F-4D97-AF65-F5344CB8AC3E}">
        <p14:creationId xmlns:p14="http://schemas.microsoft.com/office/powerpoint/2010/main" val="5273743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a:t>課後</a:t>
            </a:r>
            <a:r>
              <a:rPr lang="zh-TW" altLang="en-US" dirty="0" smtClean="0"/>
              <a:t>練習</a:t>
            </a:r>
            <a:r>
              <a:rPr lang="en-US" altLang="zh-TW" dirty="0" smtClean="0"/>
              <a:t>:</a:t>
            </a:r>
            <a:r>
              <a:rPr lang="zh-TW" altLang="en-US" dirty="0" smtClean="0"/>
              <a:t>記憶體擷取</a:t>
            </a:r>
            <a:endParaRPr lang="zh-TW" altLang="en-US" dirty="0"/>
          </a:p>
        </p:txBody>
      </p:sp>
      <p:pic>
        <p:nvPicPr>
          <p:cNvPr id="2" name="圖片 1"/>
          <p:cNvPicPr>
            <a:picLocks noChangeAspect="1"/>
          </p:cNvPicPr>
          <p:nvPr/>
        </p:nvPicPr>
        <p:blipFill>
          <a:blip r:embed="rId3"/>
          <a:stretch>
            <a:fillRect/>
          </a:stretch>
        </p:blipFill>
        <p:spPr>
          <a:xfrm>
            <a:off x="3707904" y="1611826"/>
            <a:ext cx="2979053" cy="2520279"/>
          </a:xfrm>
          <a:prstGeom prst="rect">
            <a:avLst/>
          </a:prstGeom>
        </p:spPr>
      </p:pic>
      <p:sp>
        <p:nvSpPr>
          <p:cNvPr id="4" name="矩形 3"/>
          <p:cNvSpPr/>
          <p:nvPr/>
        </p:nvSpPr>
        <p:spPr>
          <a:xfrm>
            <a:off x="208944" y="908720"/>
            <a:ext cx="5331588" cy="523220"/>
          </a:xfrm>
          <a:prstGeom prst="rect">
            <a:avLst/>
          </a:prstGeom>
        </p:spPr>
        <p:txBody>
          <a:bodyPr wrap="none">
            <a:spAutoFit/>
          </a:bodyPr>
          <a:lstStyle/>
          <a:p>
            <a:r>
              <a:rPr lang="zh-TW" altLang="en-US" sz="2800" dirty="0"/>
              <a:t>使用</a:t>
            </a:r>
            <a:r>
              <a:rPr lang="en-US" altLang="zh-TW" sz="2800" dirty="0"/>
              <a:t>FTG </a:t>
            </a:r>
            <a:r>
              <a:rPr lang="en-US" altLang="zh-TW" sz="2800" dirty="0" smtClean="0"/>
              <a:t>imager</a:t>
            </a:r>
            <a:r>
              <a:rPr lang="zh-TW" altLang="en-US" sz="2800" dirty="0" smtClean="0"/>
              <a:t>進行記憶體</a:t>
            </a:r>
            <a:r>
              <a:rPr lang="zh-TW" altLang="en-US" sz="2800" dirty="0"/>
              <a:t>擷取</a:t>
            </a:r>
          </a:p>
        </p:txBody>
      </p:sp>
      <p:pic>
        <p:nvPicPr>
          <p:cNvPr id="5" name="圖片 4"/>
          <p:cNvPicPr>
            <a:picLocks noChangeAspect="1"/>
          </p:cNvPicPr>
          <p:nvPr/>
        </p:nvPicPr>
        <p:blipFill>
          <a:blip r:embed="rId4"/>
          <a:stretch>
            <a:fillRect/>
          </a:stretch>
        </p:blipFill>
        <p:spPr>
          <a:xfrm>
            <a:off x="323528" y="4701242"/>
            <a:ext cx="3794957" cy="1689368"/>
          </a:xfrm>
          <a:prstGeom prst="rect">
            <a:avLst/>
          </a:prstGeom>
        </p:spPr>
      </p:pic>
      <p:pic>
        <p:nvPicPr>
          <p:cNvPr id="6" name="圖片 5"/>
          <p:cNvPicPr>
            <a:picLocks noChangeAspect="1"/>
          </p:cNvPicPr>
          <p:nvPr/>
        </p:nvPicPr>
        <p:blipFill>
          <a:blip r:embed="rId5"/>
          <a:stretch>
            <a:fillRect/>
          </a:stretch>
        </p:blipFill>
        <p:spPr>
          <a:xfrm>
            <a:off x="4211960" y="4684454"/>
            <a:ext cx="4536504" cy="455722"/>
          </a:xfrm>
          <a:prstGeom prst="rect">
            <a:avLst/>
          </a:prstGeom>
        </p:spPr>
      </p:pic>
      <p:pic>
        <p:nvPicPr>
          <p:cNvPr id="7" name="圖片 6"/>
          <p:cNvPicPr>
            <a:picLocks noChangeAspect="1"/>
          </p:cNvPicPr>
          <p:nvPr/>
        </p:nvPicPr>
        <p:blipFill>
          <a:blip r:embed="rId6"/>
          <a:stretch>
            <a:fillRect/>
          </a:stretch>
        </p:blipFill>
        <p:spPr>
          <a:xfrm>
            <a:off x="391344" y="1361760"/>
            <a:ext cx="1976443" cy="3145532"/>
          </a:xfrm>
          <a:prstGeom prst="rect">
            <a:avLst/>
          </a:prstGeom>
        </p:spPr>
      </p:pic>
    </p:spTree>
    <p:extLst>
      <p:ext uri="{BB962C8B-B14F-4D97-AF65-F5344CB8AC3E}">
        <p14:creationId xmlns:p14="http://schemas.microsoft.com/office/powerpoint/2010/main" val="851962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6" y="332508"/>
            <a:ext cx="7772400" cy="855380"/>
          </a:xfrm>
        </p:spPr>
        <p:txBody>
          <a:bodyPr/>
          <a:lstStyle/>
          <a:p>
            <a:r>
              <a:rPr lang="en-US" altLang="zh-TW" dirty="0" smtClean="0"/>
              <a:t>Agenda</a:t>
            </a:r>
            <a:endParaRPr lang="zh-TW" altLang="en-US" dirty="0"/>
          </a:p>
        </p:txBody>
      </p:sp>
      <p:sp>
        <p:nvSpPr>
          <p:cNvPr id="3" name="內容版面配置區 2"/>
          <p:cNvSpPr>
            <a:spLocks noGrp="1"/>
          </p:cNvSpPr>
          <p:nvPr>
            <p:ph idx="1"/>
          </p:nvPr>
        </p:nvSpPr>
        <p:spPr>
          <a:xfrm>
            <a:off x="619299" y="1187888"/>
            <a:ext cx="7772400" cy="4050792"/>
          </a:xfrm>
        </p:spPr>
        <p:txBody>
          <a:bodyPr>
            <a:normAutofit fontScale="92500" lnSpcReduction="10000"/>
          </a:bodyPr>
          <a:lstStyle/>
          <a:p>
            <a:r>
              <a:rPr lang="zh-TW" altLang="en-US" sz="2400" dirty="0"/>
              <a:t>數位鑑</a:t>
            </a:r>
            <a:r>
              <a:rPr lang="zh-TW" altLang="en-US" sz="2400" dirty="0" smtClean="0"/>
              <a:t>識</a:t>
            </a:r>
            <a:endParaRPr lang="en-US" altLang="zh-TW" sz="2400" dirty="0" smtClean="0"/>
          </a:p>
          <a:p>
            <a:r>
              <a:rPr lang="zh-TW" altLang="en-US" sz="2400" dirty="0"/>
              <a:t>數位鑑</a:t>
            </a:r>
            <a:r>
              <a:rPr lang="zh-TW" altLang="en-US" sz="2400" dirty="0" smtClean="0"/>
              <a:t>識標準</a:t>
            </a:r>
            <a:endParaRPr lang="en-US" altLang="zh-TW" sz="2400" dirty="0" smtClean="0"/>
          </a:p>
          <a:p>
            <a:r>
              <a:rPr lang="zh-TW" altLang="en-US" sz="2400" dirty="0"/>
              <a:t>數位鑑</a:t>
            </a:r>
            <a:r>
              <a:rPr lang="zh-TW" altLang="en-US" sz="2400" dirty="0" smtClean="0"/>
              <a:t>識常用工具</a:t>
            </a:r>
            <a:endParaRPr lang="en-US" altLang="zh-TW" sz="2400" dirty="0" smtClean="0"/>
          </a:p>
          <a:p>
            <a:r>
              <a:rPr lang="zh-TW" altLang="en-US" sz="2400" dirty="0"/>
              <a:t>數位鑑</a:t>
            </a:r>
            <a:r>
              <a:rPr lang="zh-TW" altLang="en-US" sz="2400" dirty="0" smtClean="0"/>
              <a:t>識成像</a:t>
            </a:r>
            <a:r>
              <a:rPr lang="en-US" altLang="zh-TW" sz="2400" dirty="0" smtClean="0"/>
              <a:t>(Imaging)</a:t>
            </a:r>
            <a:r>
              <a:rPr lang="zh-TW" altLang="en-US" sz="2400" dirty="0" smtClean="0"/>
              <a:t>實戰</a:t>
            </a:r>
            <a:endParaRPr lang="en-US" altLang="zh-TW" sz="2400" dirty="0" smtClean="0"/>
          </a:p>
          <a:p>
            <a:pPr lvl="1"/>
            <a:r>
              <a:rPr lang="zh-TW" altLang="en-US" sz="2400" dirty="0" smtClean="0"/>
              <a:t> </a:t>
            </a:r>
            <a:r>
              <a:rPr lang="en-US" altLang="zh-TW" sz="2400" dirty="0" smtClean="0"/>
              <a:t>USB</a:t>
            </a:r>
            <a:r>
              <a:rPr lang="zh-TW" altLang="en-US" sz="2400" dirty="0" smtClean="0"/>
              <a:t> </a:t>
            </a:r>
            <a:r>
              <a:rPr lang="en-US" altLang="zh-TW" sz="2400" dirty="0" smtClean="0"/>
              <a:t>Imaging</a:t>
            </a:r>
          </a:p>
          <a:p>
            <a:pPr lvl="1"/>
            <a:r>
              <a:rPr lang="en-US" altLang="zh-TW" sz="2400" dirty="0" smtClean="0"/>
              <a:t>Memory Imaging</a:t>
            </a:r>
          </a:p>
          <a:p>
            <a:r>
              <a:rPr lang="en-US" altLang="zh-TW" sz="2400" dirty="0" smtClean="0"/>
              <a:t>Windows</a:t>
            </a:r>
            <a:r>
              <a:rPr lang="zh-TW" altLang="en-US" sz="2400" dirty="0" smtClean="0"/>
              <a:t>數位</a:t>
            </a:r>
            <a:r>
              <a:rPr lang="zh-TW" altLang="en-US" sz="2400" dirty="0"/>
              <a:t>鑑</a:t>
            </a:r>
            <a:r>
              <a:rPr lang="zh-TW" altLang="en-US" sz="2400" dirty="0" smtClean="0"/>
              <a:t>識分析實戰</a:t>
            </a:r>
            <a:endParaRPr lang="en-US" altLang="zh-TW" sz="2400" dirty="0" smtClean="0"/>
          </a:p>
          <a:p>
            <a:pPr lvl="1"/>
            <a:r>
              <a:rPr lang="en-US" altLang="zh-TW" sz="2400" dirty="0" smtClean="0"/>
              <a:t>NIST Hacking Case</a:t>
            </a:r>
          </a:p>
          <a:p>
            <a:pPr lvl="1"/>
            <a:r>
              <a:rPr lang="en-US" altLang="zh-TW" sz="2400" dirty="0"/>
              <a:t>NIST </a:t>
            </a:r>
            <a:r>
              <a:rPr lang="en-US" altLang="zh-TW" sz="2400" dirty="0" smtClean="0"/>
              <a:t>Data Leakage Case</a:t>
            </a:r>
          </a:p>
          <a:p>
            <a:r>
              <a:rPr lang="zh-TW" altLang="en-US" sz="2600" dirty="0"/>
              <a:t>成為數位鑑識人才</a:t>
            </a:r>
            <a:endParaRPr lang="en-US" altLang="zh-TW" sz="2600" dirty="0"/>
          </a:p>
          <a:p>
            <a:pPr lvl="1"/>
            <a:endParaRPr lang="en-US" altLang="zh-TW" dirty="0"/>
          </a:p>
        </p:txBody>
      </p:sp>
    </p:spTree>
    <p:extLst>
      <p:ext uri="{BB962C8B-B14F-4D97-AF65-F5344CB8AC3E}">
        <p14:creationId xmlns:p14="http://schemas.microsoft.com/office/powerpoint/2010/main" val="29208302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Windows</a:t>
            </a:r>
            <a:r>
              <a:rPr lang="zh-TW" altLang="en-US" sz="3200" dirty="0"/>
              <a:t>數位鑑識分析實戰</a:t>
            </a:r>
          </a:p>
          <a:p>
            <a:pPr algn="ctr"/>
            <a:r>
              <a:rPr lang="en-US" altLang="zh-TW" sz="3200" dirty="0"/>
              <a:t>NIST Hacking Case</a:t>
            </a:r>
          </a:p>
          <a:p>
            <a:pPr algn="ctr"/>
            <a:r>
              <a:rPr lang="en-US" altLang="zh-TW" sz="3200" dirty="0"/>
              <a:t>NIST Data Leakage Case</a:t>
            </a:r>
          </a:p>
        </p:txBody>
      </p:sp>
    </p:spTree>
    <p:extLst>
      <p:ext uri="{BB962C8B-B14F-4D97-AF65-F5344CB8AC3E}">
        <p14:creationId xmlns:p14="http://schemas.microsoft.com/office/powerpoint/2010/main" val="17173935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Autopsy(1/3)</a:t>
            </a:r>
            <a:endParaRPr lang="zh-TW" altLang="en-US" sz="3900" dirty="0"/>
          </a:p>
        </p:txBody>
      </p:sp>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鑑識分析</a:t>
            </a:r>
            <a:endParaRPr lang="en-US" altLang="zh-TW" kern="0" dirty="0">
              <a:solidFill>
                <a:schemeClr val="tx1"/>
              </a:solidFill>
            </a:endParaRPr>
          </a:p>
          <a:p>
            <a:r>
              <a:rPr lang="zh-TW" altLang="en-US" kern="0" dirty="0">
                <a:solidFill>
                  <a:schemeClr val="tx1"/>
                </a:solidFill>
              </a:rPr>
              <a:t>樣本</a:t>
            </a:r>
            <a:r>
              <a:rPr lang="zh-TW" altLang="en-US" kern="0" dirty="0" smtClean="0">
                <a:solidFill>
                  <a:schemeClr val="tx1"/>
                </a:solidFill>
              </a:rPr>
              <a:t>：</a:t>
            </a:r>
            <a:r>
              <a:rPr lang="da-DK" altLang="zh-TW" dirty="0"/>
              <a:t>CFReDS</a:t>
            </a:r>
            <a:r>
              <a:rPr lang="en-US" altLang="zh-TW" kern="0" dirty="0" smtClean="0">
                <a:solidFill>
                  <a:schemeClr val="tx1"/>
                </a:solidFill>
              </a:rPr>
              <a:t>:</a:t>
            </a:r>
            <a:r>
              <a:rPr lang="zh-TW" altLang="en-US" kern="0" dirty="0" smtClean="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p>
          <a:p>
            <a:pPr lvl="1"/>
            <a:r>
              <a:rPr lang="zh-TW" altLang="en-US" kern="0" dirty="0">
                <a:solidFill>
                  <a:schemeClr val="tx1"/>
                </a:solidFill>
              </a:rPr>
              <a:t>資料下載點與問題說明請參閱底下網址</a:t>
            </a:r>
            <a:endParaRPr lang="en-US" altLang="zh-TW" kern="0" dirty="0">
              <a:solidFill>
                <a:schemeClr val="tx1"/>
              </a:solidFill>
            </a:endParaRPr>
          </a:p>
          <a:p>
            <a:pPr lvl="1"/>
            <a:r>
              <a:rPr lang="en-US" altLang="zh-TW" kern="0" dirty="0">
                <a:solidFill>
                  <a:schemeClr val="tx1"/>
                </a:solidFill>
                <a:hlinkClick r:id="rId3"/>
              </a:rPr>
              <a:t>https://cfreds-archive.nist.gov/Hacking_Case.html</a:t>
            </a:r>
            <a:endParaRPr lang="en-US" altLang="zh-TW" kern="0" dirty="0">
              <a:solidFill>
                <a:schemeClr val="tx1"/>
              </a:solidFill>
            </a:endParaRPr>
          </a:p>
          <a:p>
            <a:pPr lvl="1"/>
            <a:endParaRPr lang="en-US" altLang="zh-TW" kern="0" dirty="0"/>
          </a:p>
          <a:p>
            <a:pPr lvl="1"/>
            <a:endParaRPr lang="en-US" altLang="zh-TW" kern="0" dirty="0">
              <a:solidFill>
                <a:schemeClr val="tx1"/>
              </a:solidFill>
            </a:endParaRPr>
          </a:p>
          <a:p>
            <a:pPr marL="288000" lvl="1" indent="0">
              <a:buNone/>
            </a:pPr>
            <a:endParaRPr lang="en-US" altLang="zh-TW" kern="0" dirty="0">
              <a:solidFill>
                <a:schemeClr val="tx1"/>
              </a:solidFill>
            </a:endParaRPr>
          </a:p>
          <a:p>
            <a:pPr>
              <a:spcBef>
                <a:spcPts val="1200"/>
              </a:spcBef>
            </a:pPr>
            <a:r>
              <a:rPr lang="en-US" altLang="zh-TW" dirty="0">
                <a:solidFill>
                  <a:schemeClr val="tx1"/>
                </a:solidFill>
              </a:rPr>
              <a:t>Autopsy</a:t>
            </a:r>
            <a:r>
              <a:rPr lang="zh-TW" altLang="en-US" dirty="0">
                <a:solidFill>
                  <a:schemeClr val="tx1"/>
                </a:solidFill>
              </a:rPr>
              <a:t>技術分析階段：</a:t>
            </a:r>
            <a:endParaRPr lang="en-US" altLang="zh-TW" dirty="0">
              <a:solidFill>
                <a:schemeClr val="tx1"/>
              </a:solidFill>
            </a:endParaRPr>
          </a:p>
          <a:p>
            <a:pPr lvl="1"/>
            <a:r>
              <a:rPr lang="zh-TW" altLang="en-US" kern="0" dirty="0">
                <a:solidFill>
                  <a:schemeClr val="tx1"/>
                </a:solidFill>
              </a:rPr>
              <a:t>第一階段：建立分析案件相關資料</a:t>
            </a:r>
            <a:endParaRPr lang="en-US" altLang="zh-TW" kern="0" dirty="0">
              <a:solidFill>
                <a:schemeClr val="tx1"/>
              </a:solidFill>
            </a:endParaRPr>
          </a:p>
          <a:p>
            <a:pPr lvl="1"/>
            <a:r>
              <a:rPr lang="zh-TW" altLang="en-US" kern="0" dirty="0"/>
              <a:t>第二階段：將相關檔案匯入</a:t>
            </a:r>
            <a:endParaRPr lang="en-US" altLang="zh-TW" kern="0" dirty="0"/>
          </a:p>
          <a:p>
            <a:pPr lvl="1"/>
            <a:r>
              <a:rPr lang="zh-TW" altLang="en-US" kern="0" dirty="0"/>
              <a:t>第三階段：進行各種鑑識分析</a:t>
            </a:r>
            <a:endParaRPr lang="en-US" altLang="zh-TW" kern="0" dirty="0">
              <a:solidFill>
                <a:schemeClr val="tx1"/>
              </a:solidFill>
            </a:endParaRPr>
          </a:p>
          <a:p>
            <a:pPr lvl="1"/>
            <a:endParaRPr lang="en-US" altLang="zh-TW" kern="0" dirty="0">
              <a:solidFill>
                <a:schemeClr val="tx1"/>
              </a:solidFill>
            </a:endParaRPr>
          </a:p>
        </p:txBody>
      </p:sp>
      <p:pic>
        <p:nvPicPr>
          <p:cNvPr id="5" name="圖片 4"/>
          <p:cNvPicPr>
            <a:picLocks noChangeAspect="1"/>
          </p:cNvPicPr>
          <p:nvPr/>
        </p:nvPicPr>
        <p:blipFill>
          <a:blip r:embed="rId4"/>
          <a:stretch>
            <a:fillRect/>
          </a:stretch>
        </p:blipFill>
        <p:spPr>
          <a:xfrm>
            <a:off x="611560" y="4244348"/>
            <a:ext cx="7770463" cy="576064"/>
          </a:xfrm>
          <a:prstGeom prst="rect">
            <a:avLst/>
          </a:prstGeom>
          <a:ln>
            <a:noFill/>
          </a:ln>
          <a:effectLst>
            <a:outerShdw blurRad="190500" algn="tl" rotWithShape="0">
              <a:srgbClr val="000000">
                <a:alpha val="70000"/>
              </a:srgbClr>
            </a:outerShdw>
          </a:effectLst>
        </p:spPr>
      </p:pic>
      <p:pic>
        <p:nvPicPr>
          <p:cNvPr id="6" name="圖片 5"/>
          <p:cNvPicPr>
            <a:picLocks noChangeAspect="1"/>
          </p:cNvPicPr>
          <p:nvPr/>
        </p:nvPicPr>
        <p:blipFill>
          <a:blip r:embed="rId5"/>
          <a:stretch>
            <a:fillRect/>
          </a:stretch>
        </p:blipFill>
        <p:spPr>
          <a:xfrm>
            <a:off x="327495" y="3622446"/>
            <a:ext cx="8709001" cy="329224"/>
          </a:xfrm>
          <a:prstGeom prst="rect">
            <a:avLst/>
          </a:prstGeom>
        </p:spPr>
      </p:pic>
      <p:sp>
        <p:nvSpPr>
          <p:cNvPr id="7" name="矩形 6"/>
          <p:cNvSpPr/>
          <p:nvPr/>
        </p:nvSpPr>
        <p:spPr bwMode="auto">
          <a:xfrm>
            <a:off x="4174108" y="3622446"/>
            <a:ext cx="1656184" cy="32922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矩形 7"/>
          <p:cNvSpPr/>
          <p:nvPr/>
        </p:nvSpPr>
        <p:spPr>
          <a:xfrm>
            <a:off x="4035664" y="3329768"/>
            <a:ext cx="3647152"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下載這兩份檔案並放在同一目錄夾</a:t>
            </a:r>
          </a:p>
        </p:txBody>
      </p:sp>
      <p:sp>
        <p:nvSpPr>
          <p:cNvPr id="9" name="矩形 8"/>
          <p:cNvSpPr/>
          <p:nvPr/>
        </p:nvSpPr>
        <p:spPr>
          <a:xfrm>
            <a:off x="521091" y="3874474"/>
            <a:ext cx="1800493" cy="369332"/>
          </a:xfrm>
          <a:prstGeom prst="rect">
            <a:avLst/>
          </a:prstGeom>
        </p:spPr>
        <p:txBody>
          <a:bodyPr wrap="none">
            <a:spAutoFit/>
          </a:bodyPr>
          <a:lstStyle/>
          <a:p>
            <a:r>
              <a:rPr lang="zh-TW" altLang="en-US" dirty="0"/>
              <a:t>下載的兩份檔案</a:t>
            </a:r>
          </a:p>
        </p:txBody>
      </p:sp>
    </p:spTree>
    <p:extLst>
      <p:ext uri="{BB962C8B-B14F-4D97-AF65-F5344CB8AC3E}">
        <p14:creationId xmlns:p14="http://schemas.microsoft.com/office/powerpoint/2010/main" val="2446472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7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600" i="0" kern="0" dirty="0">
                <a:solidFill>
                  <a:schemeClr val="tx1"/>
                </a:solidFill>
              </a:rPr>
              <a:t>資安情境</a:t>
            </a:r>
            <a:r>
              <a:rPr lang="en-US" altLang="zh-TW" sz="2600" i="0" kern="0" dirty="0">
                <a:solidFill>
                  <a:schemeClr val="tx1"/>
                </a:solidFill>
              </a:rPr>
              <a:t>(Scenario)</a:t>
            </a:r>
            <a:r>
              <a:rPr lang="zh-TW" altLang="en-US" sz="2600" i="0" kern="0" dirty="0">
                <a:solidFill>
                  <a:schemeClr val="tx1"/>
                </a:solidFill>
              </a:rPr>
              <a:t>：</a:t>
            </a:r>
            <a:r>
              <a:rPr lang="en-US" altLang="zh-TW" sz="2600" i="0" kern="0" dirty="0">
                <a:solidFill>
                  <a:schemeClr val="tx1"/>
                </a:solidFill>
              </a:rPr>
              <a:t>(</a:t>
            </a:r>
            <a:r>
              <a:rPr lang="zh-TW" altLang="en-US" sz="2600" i="0" kern="0" dirty="0">
                <a:solidFill>
                  <a:schemeClr val="tx1"/>
                </a:solidFill>
              </a:rPr>
              <a:t>根據原著稍微語意修飾</a:t>
            </a:r>
            <a:r>
              <a:rPr lang="en-US" altLang="zh-TW" sz="2600" i="0" kern="0" dirty="0">
                <a:solidFill>
                  <a:schemeClr val="tx1"/>
                </a:solidFill>
              </a:rPr>
              <a:t>)</a:t>
            </a:r>
          </a:p>
          <a:p>
            <a:pPr lvl="1"/>
            <a:r>
              <a:rPr lang="en-US" altLang="zh-TW" sz="2200" dirty="0"/>
              <a:t>2004.9.20</a:t>
            </a:r>
            <a:r>
              <a:rPr lang="zh-TW" altLang="en-US" sz="2200" dirty="0"/>
              <a:t>警方拾獲一台</a:t>
            </a:r>
            <a:r>
              <a:rPr lang="en-US" altLang="zh-TW" sz="2200" dirty="0"/>
              <a:t>DELL</a:t>
            </a:r>
            <a:r>
              <a:rPr lang="zh-TW" altLang="en-US" sz="2200" dirty="0"/>
              <a:t> </a:t>
            </a:r>
            <a:r>
              <a:rPr lang="en-US" altLang="zh-TW" sz="2200" dirty="0" err="1"/>
              <a:t>CPi</a:t>
            </a:r>
            <a:r>
              <a:rPr lang="zh-TW" altLang="en-US" sz="2200" dirty="0"/>
              <a:t>筆記型電腦，序號</a:t>
            </a:r>
            <a:r>
              <a:rPr lang="en-US" altLang="zh-TW" sz="2200" dirty="0"/>
              <a:t># VLQLW</a:t>
            </a:r>
            <a:r>
              <a:rPr lang="zh-TW" altLang="en-US" sz="2200" dirty="0"/>
              <a:t>，電腦上還有無線</a:t>
            </a:r>
            <a:r>
              <a:rPr lang="en-US" altLang="zh-TW" sz="2200" dirty="0"/>
              <a:t>PCMCIA</a:t>
            </a:r>
            <a:r>
              <a:rPr lang="zh-TW" altLang="en-US" sz="2200" dirty="0"/>
              <a:t>卡與外部自製</a:t>
            </a:r>
            <a:r>
              <a:rPr lang="en-US" altLang="zh-TW" sz="2200" dirty="0"/>
              <a:t>802.11b</a:t>
            </a:r>
            <a:r>
              <a:rPr lang="zh-TW" altLang="en-US" sz="2200" dirty="0"/>
              <a:t>天線。警方懷疑這台電腦被用來當作駭客工具，但卻無法與嫌疑人</a:t>
            </a:r>
            <a:r>
              <a:rPr lang="en-US" altLang="zh-TW" sz="2200" dirty="0"/>
              <a:t>(Greg </a:t>
            </a:r>
            <a:r>
              <a:rPr lang="en-US" altLang="zh-TW" sz="2200" dirty="0" err="1"/>
              <a:t>Schardt</a:t>
            </a:r>
            <a:r>
              <a:rPr lang="en-US" altLang="zh-TW" sz="2200" dirty="0"/>
              <a:t>)</a:t>
            </a:r>
            <a:r>
              <a:rPr lang="zh-TW" altLang="en-US" sz="2200" dirty="0"/>
              <a:t>聯繫起來，</a:t>
            </a:r>
            <a:r>
              <a:rPr lang="en-US" altLang="zh-TW" sz="2200" dirty="0" err="1"/>
              <a:t>Schardt</a:t>
            </a:r>
            <a:r>
              <a:rPr lang="zh-TW" altLang="en-US" sz="2200" dirty="0"/>
              <a:t>的線上暱名是</a:t>
            </a:r>
            <a:r>
              <a:rPr lang="en-US" altLang="zh-TW" sz="2200" dirty="0"/>
              <a:t>"</a:t>
            </a:r>
            <a:r>
              <a:rPr lang="en-US" altLang="zh-TW" sz="2200" dirty="0" err="1"/>
              <a:t>Mr.Evil</a:t>
            </a:r>
            <a:r>
              <a:rPr lang="en-US" altLang="zh-TW" sz="2200" dirty="0"/>
              <a:t>"</a:t>
            </a:r>
            <a:r>
              <a:rPr lang="zh-TW" altLang="en-US" sz="2200" dirty="0"/>
              <a:t>。已知他會將車輛停放在無線存取點</a:t>
            </a:r>
            <a:r>
              <a:rPr lang="en-US" altLang="zh-TW" sz="2200" dirty="0"/>
              <a:t>(</a:t>
            </a:r>
            <a:r>
              <a:rPr lang="zh-TW" altLang="en-US" sz="2200" dirty="0"/>
              <a:t>例如星巴克與其他</a:t>
            </a:r>
            <a:r>
              <a:rPr lang="en-US" altLang="zh-TW" sz="2200" dirty="0"/>
              <a:t>T-Mobile</a:t>
            </a:r>
            <a:r>
              <a:rPr lang="zh-TW" altLang="en-US" sz="2200" dirty="0"/>
              <a:t>熱點</a:t>
            </a:r>
            <a:r>
              <a:rPr lang="en-US" altLang="zh-TW" sz="2200" dirty="0"/>
              <a:t>)</a:t>
            </a:r>
            <a:r>
              <a:rPr lang="zh-TW" altLang="en-US" sz="2200" dirty="0"/>
              <a:t>範圍內，然後攔截網路流量，試圖取得信用卡號、使用者名稱及密碼</a:t>
            </a:r>
          </a:p>
          <a:p>
            <a:pPr lvl="1"/>
            <a:r>
              <a:rPr lang="zh-TW" altLang="en-US" sz="2200" dirty="0"/>
              <a:t>你的任務：尋找任何駭客軟體、其使用證據以及可能產生的任何數據。嘗試將電腦與嫌疑人聯繫起來</a:t>
            </a:r>
          </a:p>
          <a:p>
            <a:pPr lvl="1"/>
            <a:r>
              <a:rPr lang="zh-TW" altLang="en-US" sz="2200" dirty="0"/>
              <a:t>標的物：廢棄筆記型電腦</a:t>
            </a:r>
            <a:r>
              <a:rPr lang="en-US" altLang="zh-TW" sz="2200" dirty="0" err="1"/>
              <a:t>EnCase</a:t>
            </a:r>
            <a:r>
              <a:rPr lang="zh-TW" altLang="en-US" sz="2200" dirty="0"/>
              <a:t>映像已製作完成</a:t>
            </a:r>
            <a:endParaRPr lang="en-US" altLang="zh-TW" sz="2200" dirty="0"/>
          </a:p>
        </p:txBody>
      </p:sp>
      <p:sp>
        <p:nvSpPr>
          <p:cNvPr id="6" name="標題 2">
            <a:extLst>
              <a:ext uri="{FF2B5EF4-FFF2-40B4-BE49-F238E27FC236}">
                <a16:creationId xmlns:a16="http://schemas.microsoft.com/office/drawing/2014/main" id="{BA02C9ED-F6BA-4D53-8B2F-5376F9CCED3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Autopsy(2/3)</a:t>
            </a:r>
            <a:endParaRPr lang="zh-TW" altLang="en-US" sz="3900" dirty="0"/>
          </a:p>
        </p:txBody>
      </p:sp>
    </p:spTree>
    <p:extLst>
      <p:ext uri="{BB962C8B-B14F-4D97-AF65-F5344CB8AC3E}">
        <p14:creationId xmlns:p14="http://schemas.microsoft.com/office/powerpoint/2010/main" val="2411944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07504" y="928564"/>
            <a:ext cx="8928992" cy="372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請回答下列問題：</a:t>
            </a:r>
            <a:r>
              <a:rPr lang="en-US" altLang="zh-TW" i="0" kern="0" dirty="0">
                <a:solidFill>
                  <a:schemeClr val="tx1"/>
                </a:solidFill>
              </a:rPr>
              <a:t>(</a:t>
            </a:r>
            <a:r>
              <a:rPr lang="zh-TW" altLang="en-US" i="0" kern="0" dirty="0">
                <a:solidFill>
                  <a:schemeClr val="tx1"/>
                </a:solidFill>
              </a:rPr>
              <a:t>原始問題共有</a:t>
            </a:r>
            <a:r>
              <a:rPr lang="en-US" altLang="zh-TW" i="0" kern="0" dirty="0">
                <a:solidFill>
                  <a:schemeClr val="tx1"/>
                </a:solidFill>
              </a:rPr>
              <a:t>31</a:t>
            </a:r>
            <a:r>
              <a:rPr lang="zh-TW" altLang="en-US" i="0" kern="0" dirty="0">
                <a:solidFill>
                  <a:schemeClr val="tx1"/>
                </a:solidFill>
              </a:rPr>
              <a:t>題</a:t>
            </a:r>
            <a:r>
              <a:rPr lang="en-US" altLang="zh-TW" i="0" kern="0" dirty="0">
                <a:solidFill>
                  <a:schemeClr val="tx1"/>
                </a:solidFill>
              </a:rPr>
              <a:t>,</a:t>
            </a:r>
            <a:r>
              <a:rPr lang="zh-TW" altLang="en-US" i="0" kern="0" dirty="0">
                <a:solidFill>
                  <a:schemeClr val="tx1"/>
                </a:solidFill>
              </a:rPr>
              <a:t>底下僅改列數題</a:t>
            </a:r>
            <a:r>
              <a:rPr lang="en-US" altLang="zh-TW" i="0" kern="0" dirty="0">
                <a:solidFill>
                  <a:schemeClr val="tx1"/>
                </a:solidFill>
              </a:rPr>
              <a:t>)</a:t>
            </a:r>
          </a:p>
          <a:p>
            <a:pPr lvl="1"/>
            <a:r>
              <a:rPr lang="zh-TW" altLang="en-US" sz="2000" dirty="0"/>
              <a:t>問題</a:t>
            </a:r>
            <a:r>
              <a:rPr lang="en-US" altLang="zh-TW" sz="2000" dirty="0"/>
              <a:t>1. </a:t>
            </a:r>
            <a:r>
              <a:rPr lang="zh-TW" altLang="en-US" sz="2000" dirty="0"/>
              <a:t>標的物的雜湊值是多少？使用哪一種雜湊函數？</a:t>
            </a:r>
            <a:r>
              <a:rPr lang="en-US" altLang="zh-TW" sz="2000" dirty="0"/>
              <a:t>(</a:t>
            </a:r>
            <a:r>
              <a:rPr lang="zh-TW" altLang="en-US" sz="2000" dirty="0"/>
              <a:t>改自原第</a:t>
            </a:r>
            <a:r>
              <a:rPr lang="en-US" altLang="zh-TW" sz="2000" dirty="0"/>
              <a:t>1</a:t>
            </a:r>
            <a:r>
              <a:rPr lang="zh-TW" altLang="en-US" sz="2000" dirty="0"/>
              <a:t>題</a:t>
            </a:r>
            <a:r>
              <a:rPr lang="en-US" altLang="zh-TW" sz="2000" dirty="0"/>
              <a:t>)</a:t>
            </a:r>
            <a:endParaRPr lang="zh-TW" altLang="en-US" sz="2000" dirty="0"/>
          </a:p>
          <a:p>
            <a:pPr lvl="1"/>
            <a:r>
              <a:rPr lang="zh-TW" altLang="en-US" sz="2000" dirty="0"/>
              <a:t>問題</a:t>
            </a:r>
            <a:r>
              <a:rPr lang="en-US" altLang="zh-TW" sz="2000" dirty="0"/>
              <a:t>2. </a:t>
            </a:r>
            <a:r>
              <a:rPr lang="zh-TW" altLang="en-US" sz="2000" dirty="0"/>
              <a:t>電腦使用什麼作業系統？是</a:t>
            </a:r>
            <a:r>
              <a:rPr lang="en-US" altLang="zh-TW" sz="2000" dirty="0"/>
              <a:t>32</a:t>
            </a:r>
            <a:r>
              <a:rPr lang="zh-TW" altLang="en-US" sz="2000" dirty="0"/>
              <a:t>位元還是</a:t>
            </a:r>
            <a:r>
              <a:rPr lang="en-US" altLang="zh-TW" sz="2000" dirty="0"/>
              <a:t>64</a:t>
            </a:r>
            <a:r>
              <a:rPr lang="zh-TW" altLang="en-US" sz="2000" dirty="0"/>
              <a:t>位元</a:t>
            </a:r>
            <a:r>
              <a:rPr lang="en-US" altLang="zh-TW" sz="2000" dirty="0"/>
              <a:t>?(</a:t>
            </a:r>
            <a:r>
              <a:rPr lang="zh-TW" altLang="en-US" sz="2000" dirty="0"/>
              <a:t>改自原第</a:t>
            </a:r>
            <a:r>
              <a:rPr lang="en-US" altLang="zh-TW" sz="2000" dirty="0"/>
              <a:t>2</a:t>
            </a:r>
            <a:r>
              <a:rPr lang="zh-TW" altLang="en-US" sz="2000" dirty="0"/>
              <a:t>題</a:t>
            </a:r>
            <a:r>
              <a:rPr lang="en-US" altLang="zh-TW" sz="2000" dirty="0"/>
              <a:t>)</a:t>
            </a:r>
          </a:p>
          <a:p>
            <a:pPr lvl="1"/>
            <a:r>
              <a:rPr lang="zh-TW" altLang="en-US" sz="2000" dirty="0"/>
              <a:t>問題</a:t>
            </a:r>
            <a:r>
              <a:rPr lang="en-US" altLang="zh-TW" sz="2000" dirty="0"/>
              <a:t>3.</a:t>
            </a:r>
            <a:r>
              <a:rPr lang="zh-TW" altLang="en-US" sz="2000" dirty="0"/>
              <a:t>電腦裡記錄了多少個帳戶</a:t>
            </a:r>
            <a:r>
              <a:rPr lang="en-US" altLang="zh-TW" sz="2000" dirty="0"/>
              <a:t>(</a:t>
            </a:r>
            <a:r>
              <a:rPr lang="zh-TW" altLang="en-US" sz="2000" dirty="0"/>
              <a:t>總數</a:t>
            </a:r>
            <a:r>
              <a:rPr lang="en-US" altLang="zh-TW" sz="2000" dirty="0"/>
              <a:t>)</a:t>
            </a:r>
            <a:r>
              <a:rPr lang="zh-TW" altLang="en-US" sz="2000" dirty="0"/>
              <a:t>？</a:t>
            </a:r>
            <a:r>
              <a:rPr lang="en-US" altLang="zh-TW" sz="2000" dirty="0"/>
              <a:t>(</a:t>
            </a:r>
            <a:r>
              <a:rPr lang="zh-TW" altLang="en-US" sz="2000" dirty="0"/>
              <a:t>原第</a:t>
            </a:r>
            <a:r>
              <a:rPr lang="en-US" altLang="zh-TW" sz="2000" dirty="0"/>
              <a:t>9</a:t>
            </a:r>
            <a:r>
              <a:rPr lang="zh-TW" altLang="en-US" sz="2000" dirty="0"/>
              <a:t>題</a:t>
            </a:r>
            <a:r>
              <a:rPr lang="en-US" altLang="zh-TW" sz="2000" dirty="0"/>
              <a:t>)</a:t>
            </a:r>
            <a:endParaRPr lang="zh-TW" altLang="en-US" sz="2000" dirty="0"/>
          </a:p>
          <a:p>
            <a:pPr lvl="1"/>
            <a:r>
              <a:rPr lang="zh-TW" altLang="en-US" sz="2000" dirty="0"/>
              <a:t>問題</a:t>
            </a:r>
            <a:r>
              <a:rPr lang="en-US" altLang="zh-TW" sz="2000" dirty="0"/>
              <a:t>4. </a:t>
            </a:r>
            <a:r>
              <a:rPr lang="zh-TW" altLang="en-US" sz="2000" dirty="0"/>
              <a:t>最常使用電腦的使用者的帳號名稱是？</a:t>
            </a:r>
            <a:r>
              <a:rPr lang="en-US" altLang="zh-TW" sz="2000" dirty="0"/>
              <a:t>(</a:t>
            </a:r>
            <a:r>
              <a:rPr lang="zh-TW" altLang="en-US" sz="2000" dirty="0"/>
              <a:t>原第</a:t>
            </a:r>
            <a:r>
              <a:rPr lang="en-US" altLang="zh-TW" sz="2000" dirty="0"/>
              <a:t>10</a:t>
            </a:r>
            <a:r>
              <a:rPr lang="zh-TW" altLang="en-US" sz="2000" dirty="0"/>
              <a:t>題</a:t>
            </a:r>
            <a:r>
              <a:rPr lang="en-US" altLang="zh-TW" sz="2000" dirty="0"/>
              <a:t>)</a:t>
            </a:r>
          </a:p>
          <a:p>
            <a:pPr lvl="1"/>
            <a:r>
              <a:rPr lang="zh-TW" altLang="en-US" sz="2000" dirty="0"/>
              <a:t>問題</a:t>
            </a:r>
            <a:r>
              <a:rPr lang="en-US" altLang="zh-TW" sz="2000" dirty="0"/>
              <a:t>5. </a:t>
            </a:r>
            <a:r>
              <a:rPr lang="zh-TW" altLang="en-US" sz="2000" dirty="0"/>
              <a:t>找到</a:t>
            </a:r>
            <a:r>
              <a:rPr lang="en-US" altLang="zh-TW" sz="2000" dirty="0"/>
              <a:t>6</a:t>
            </a:r>
            <a:r>
              <a:rPr lang="zh-TW" altLang="en-US" sz="2000" dirty="0"/>
              <a:t>個可能用於駭客攻擊的已安裝程式。</a:t>
            </a:r>
            <a:r>
              <a:rPr lang="en-US" altLang="zh-TW" sz="2000" dirty="0"/>
              <a:t>(</a:t>
            </a:r>
            <a:r>
              <a:rPr lang="zh-TW" altLang="en-US" sz="2000" dirty="0"/>
              <a:t>原第</a:t>
            </a:r>
            <a:r>
              <a:rPr lang="en-US" altLang="zh-TW" sz="2000" dirty="0"/>
              <a:t>16</a:t>
            </a:r>
            <a:r>
              <a:rPr lang="zh-TW" altLang="en-US" sz="2000" dirty="0"/>
              <a:t>題</a:t>
            </a:r>
            <a:r>
              <a:rPr lang="en-US" altLang="zh-TW" sz="2000" dirty="0"/>
              <a:t>)</a:t>
            </a:r>
          </a:p>
          <a:p>
            <a:pPr lvl="1"/>
            <a:r>
              <a:rPr lang="zh-TW" altLang="en-US" sz="2000" dirty="0"/>
              <a:t>問題</a:t>
            </a:r>
            <a:r>
              <a:rPr lang="en-US" altLang="zh-TW" sz="2000" dirty="0"/>
              <a:t>6. </a:t>
            </a:r>
            <a:r>
              <a:rPr lang="zh-TW" altLang="en-US" sz="2000" dirty="0"/>
              <a:t>實際報告有多少文件被檔案系統刪除？</a:t>
            </a:r>
            <a:r>
              <a:rPr lang="en-US" altLang="zh-TW" sz="2000" dirty="0"/>
              <a:t>(</a:t>
            </a:r>
            <a:r>
              <a:rPr lang="zh-TW" altLang="en-US" sz="2000" dirty="0"/>
              <a:t>原第</a:t>
            </a:r>
            <a:r>
              <a:rPr lang="en-US" altLang="zh-TW" sz="2000" dirty="0"/>
              <a:t>30</a:t>
            </a:r>
            <a:r>
              <a:rPr lang="zh-TW" altLang="en-US" sz="2000" dirty="0"/>
              <a:t>題</a:t>
            </a:r>
            <a:r>
              <a:rPr lang="en-US" altLang="zh-TW" sz="2000" dirty="0"/>
              <a:t>)</a:t>
            </a:r>
            <a:endParaRPr lang="zh-TW" altLang="en-US" sz="2000" dirty="0"/>
          </a:p>
          <a:p>
            <a:pPr lvl="1"/>
            <a:r>
              <a:rPr lang="zh-TW" altLang="en-US" sz="2000" dirty="0"/>
              <a:t>問題</a:t>
            </a:r>
            <a:r>
              <a:rPr lang="en-US" altLang="zh-TW" sz="2000" dirty="0"/>
              <a:t>7. </a:t>
            </a:r>
            <a:r>
              <a:rPr lang="zh-TW" altLang="en-US" sz="2000" dirty="0"/>
              <a:t>執行防毒檢查。電腦是否有病毒？檔名為何</a:t>
            </a:r>
            <a:r>
              <a:rPr lang="en-US" altLang="zh-TW" sz="2000" dirty="0"/>
              <a:t>?(</a:t>
            </a:r>
            <a:r>
              <a:rPr lang="zh-TW" altLang="en-US" sz="2000" dirty="0"/>
              <a:t>改自原第</a:t>
            </a:r>
            <a:r>
              <a:rPr lang="en-US" altLang="zh-TW" sz="2000" dirty="0"/>
              <a:t>31</a:t>
            </a:r>
            <a:r>
              <a:rPr lang="zh-TW" altLang="en-US" sz="2000" dirty="0"/>
              <a:t>題</a:t>
            </a:r>
            <a:r>
              <a:rPr lang="en-US" altLang="zh-TW" sz="2000" dirty="0"/>
              <a:t>)</a:t>
            </a:r>
            <a:endParaRPr lang="zh-TW" altLang="en-US" sz="2000" dirty="0"/>
          </a:p>
          <a:p>
            <a:pPr lvl="2"/>
            <a:endParaRPr lang="zh-TW" altLang="en-US" kern="0" dirty="0"/>
          </a:p>
          <a:p>
            <a:pPr lvl="2"/>
            <a:endParaRPr lang="zh-TW" altLang="en-US" kern="0" dirty="0"/>
          </a:p>
        </p:txBody>
      </p:sp>
      <p:sp>
        <p:nvSpPr>
          <p:cNvPr id="2" name="矩形 1"/>
          <p:cNvSpPr/>
          <p:nvPr/>
        </p:nvSpPr>
        <p:spPr>
          <a:xfrm>
            <a:off x="683568" y="5013176"/>
            <a:ext cx="5570756" cy="1384995"/>
          </a:xfrm>
          <a:prstGeom prst="rect">
            <a:avLst/>
          </a:prstGeom>
          <a:solidFill>
            <a:schemeClr val="accent1">
              <a:lumMod val="90000"/>
            </a:schemeClr>
          </a:solidFill>
        </p:spPr>
        <p:txBody>
          <a:bodyPr wrap="none">
            <a:spAutoFit/>
          </a:bodyPr>
          <a:lstStyle/>
          <a:p>
            <a:r>
              <a:rPr lang="zh-TW" altLang="en-US" sz="2800" b="1" dirty="0"/>
              <a:t>本實作練習僅展示部分實作</a:t>
            </a:r>
            <a:endParaRPr lang="en-US" altLang="zh-TW" sz="2800" b="1" dirty="0"/>
          </a:p>
          <a:p>
            <a:r>
              <a:rPr lang="zh-TW" altLang="en-US" sz="2800" b="1" dirty="0"/>
              <a:t>部分解題需使用第四章登錄檔分析</a:t>
            </a:r>
            <a:endParaRPr lang="en-US" altLang="zh-TW" sz="2800" b="1" dirty="0"/>
          </a:p>
          <a:p>
            <a:r>
              <a:rPr lang="zh-TW" altLang="en-US" sz="2800" b="1" dirty="0"/>
              <a:t>本教材將部分題目移至第四章練習</a:t>
            </a:r>
            <a:endParaRPr lang="en-US" altLang="zh-TW" sz="2800" b="1" dirty="0"/>
          </a:p>
        </p:txBody>
      </p:sp>
      <p:sp>
        <p:nvSpPr>
          <p:cNvPr id="7" name="標題 2">
            <a:extLst>
              <a:ext uri="{FF2B5EF4-FFF2-40B4-BE49-F238E27FC236}">
                <a16:creationId xmlns:a16="http://schemas.microsoft.com/office/drawing/2014/main" id="{DABF43D3-9853-4070-A16C-CE5C546100FB}"/>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Autopsy(3/3)</a:t>
            </a:r>
            <a:endParaRPr lang="zh-TW" altLang="en-US" sz="3900" dirty="0"/>
          </a:p>
        </p:txBody>
      </p:sp>
    </p:spTree>
    <p:extLst>
      <p:ext uri="{BB962C8B-B14F-4D97-AF65-F5344CB8AC3E}">
        <p14:creationId xmlns:p14="http://schemas.microsoft.com/office/powerpoint/2010/main" val="38799487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702" y="0"/>
            <a:ext cx="7772400" cy="1609344"/>
          </a:xfrm>
        </p:spPr>
        <p:txBody>
          <a:bodyPr>
            <a:normAutofit/>
          </a:bodyPr>
          <a:lstStyle/>
          <a:p>
            <a:r>
              <a:rPr lang="zh-TW" altLang="en-US" sz="2800"/>
              <a:t>第一階段：建立分析案件相關資料</a:t>
            </a:r>
            <a:endParaRPr lang="zh-TW" altLang="en-US" sz="2800" dirty="0"/>
          </a:p>
        </p:txBody>
      </p:sp>
      <p:sp>
        <p:nvSpPr>
          <p:cNvPr id="3" name="文字方塊 2"/>
          <p:cNvSpPr txBox="1"/>
          <p:nvPr/>
        </p:nvSpPr>
        <p:spPr>
          <a:xfrm>
            <a:off x="3516284" y="2818015"/>
            <a:ext cx="184731" cy="369332"/>
          </a:xfrm>
          <a:prstGeom prst="rect">
            <a:avLst/>
          </a:prstGeom>
          <a:noFill/>
        </p:spPr>
        <p:txBody>
          <a:bodyPr wrap="none" rtlCol="0">
            <a:spAutoFit/>
          </a:bodyPr>
          <a:lstStyle/>
          <a:p>
            <a:endParaRPr lang="zh-TW" altLang="en-US" dirty="0"/>
          </a:p>
        </p:txBody>
      </p:sp>
      <p:pic>
        <p:nvPicPr>
          <p:cNvPr id="4" name="圖片 3"/>
          <p:cNvPicPr>
            <a:picLocks noChangeAspect="1"/>
          </p:cNvPicPr>
          <p:nvPr/>
        </p:nvPicPr>
        <p:blipFill>
          <a:blip r:embed="rId2"/>
          <a:stretch>
            <a:fillRect/>
          </a:stretch>
        </p:blipFill>
        <p:spPr>
          <a:xfrm>
            <a:off x="1400359" y="2212139"/>
            <a:ext cx="5815087" cy="3916569"/>
          </a:xfrm>
          <a:prstGeom prst="rect">
            <a:avLst/>
          </a:prstGeom>
        </p:spPr>
      </p:pic>
    </p:spTree>
    <p:extLst>
      <p:ext uri="{BB962C8B-B14F-4D97-AF65-F5344CB8AC3E}">
        <p14:creationId xmlns:p14="http://schemas.microsoft.com/office/powerpoint/2010/main" val="2744691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63340" y="2126732"/>
            <a:ext cx="7639050" cy="4572000"/>
          </a:xfrm>
          <a:prstGeom prst="rect">
            <a:avLst/>
          </a:prstGeom>
        </p:spPr>
      </p:pic>
      <p:sp>
        <p:nvSpPr>
          <p:cNvPr id="3" name="矩形 2"/>
          <p:cNvSpPr/>
          <p:nvPr/>
        </p:nvSpPr>
        <p:spPr>
          <a:xfrm>
            <a:off x="2863840" y="2373868"/>
            <a:ext cx="3416320" cy="369332"/>
          </a:xfrm>
          <a:prstGeom prst="rect">
            <a:avLst/>
          </a:prstGeom>
          <a:solidFill>
            <a:schemeClr val="bg1"/>
          </a:solidFill>
        </p:spPr>
        <p:txBody>
          <a:bodyPr wrap="none">
            <a:spAutoFit/>
          </a:bodyPr>
          <a:lstStyle/>
          <a:p>
            <a:r>
              <a:rPr lang="zh-TW" altLang="en-US" dirty="0">
                <a:solidFill>
                  <a:srgbClr val="FF0000"/>
                </a:solidFill>
                <a:latin typeface="Calibri" panose="020F0502020204030204" pitchFamily="34" charset="0"/>
                <a:cs typeface="Calibri" panose="020F0502020204030204" pitchFamily="34" charset="0"/>
              </a:rPr>
              <a:t>②</a:t>
            </a:r>
            <a:r>
              <a:rPr lang="zh-TW" altLang="en-US" dirty="0">
                <a:solidFill>
                  <a:srgbClr val="FF0000"/>
                </a:solidFill>
              </a:rPr>
              <a:t>填寫案例名稱與檔案存放路徑</a:t>
            </a:r>
          </a:p>
        </p:txBody>
      </p:sp>
      <p:sp>
        <p:nvSpPr>
          <p:cNvPr id="4" name="圓角矩形 3"/>
          <p:cNvSpPr/>
          <p:nvPr/>
        </p:nvSpPr>
        <p:spPr bwMode="auto">
          <a:xfrm>
            <a:off x="3419872" y="2775956"/>
            <a:ext cx="2304256" cy="5040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標題 1"/>
          <p:cNvSpPr>
            <a:spLocks noGrp="1"/>
          </p:cNvSpPr>
          <p:nvPr>
            <p:ph type="title"/>
          </p:nvPr>
        </p:nvSpPr>
        <p:spPr>
          <a:xfrm>
            <a:off x="429990"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4275750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685800" y="2093976"/>
            <a:ext cx="7648575" cy="4572000"/>
          </a:xfrm>
          <a:prstGeom prst="rect">
            <a:avLst/>
          </a:prstGeom>
        </p:spPr>
      </p:pic>
      <p:sp>
        <p:nvSpPr>
          <p:cNvPr id="4" name="矩形 3"/>
          <p:cNvSpPr/>
          <p:nvPr/>
        </p:nvSpPr>
        <p:spPr>
          <a:xfrm>
            <a:off x="2728161" y="2507630"/>
            <a:ext cx="5099666" cy="646331"/>
          </a:xfrm>
          <a:prstGeom prst="rect">
            <a:avLst/>
          </a:prstGeom>
          <a:solidFill>
            <a:schemeClr val="bg1"/>
          </a:solidFill>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選填項目</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rPr>
              <a:t>填寫案例編號</a:t>
            </a:r>
            <a:r>
              <a:rPr lang="en-US" altLang="zh-TW" b="1" dirty="0">
                <a:solidFill>
                  <a:srgbClr val="FF0000"/>
                </a:solidFill>
              </a:rPr>
              <a:t>(</a:t>
            </a:r>
            <a:r>
              <a:rPr lang="zh-TW" altLang="en-US" b="1" dirty="0">
                <a:solidFill>
                  <a:srgbClr val="FF0000"/>
                </a:solidFill>
              </a:rPr>
              <a:t>如</a:t>
            </a:r>
            <a:r>
              <a:rPr lang="en-US" altLang="zh-TW" b="1" dirty="0">
                <a:solidFill>
                  <a:srgbClr val="FF0000"/>
                </a:solidFill>
              </a:rPr>
              <a:t>NIST_HACKING)</a:t>
            </a:r>
          </a:p>
          <a:p>
            <a:r>
              <a:rPr lang="zh-TW" altLang="en-US" b="1" dirty="0">
                <a:solidFill>
                  <a:srgbClr val="FF0000"/>
                </a:solidFill>
              </a:rPr>
              <a:t>與</a:t>
            </a:r>
            <a:r>
              <a:rPr lang="zh-TW" altLang="en-US" b="1" dirty="0">
                <a:solidFill>
                  <a:schemeClr val="accent1">
                    <a:lumMod val="25000"/>
                  </a:schemeClr>
                </a:solidFill>
              </a:rPr>
              <a:t>鑑識師資料 </a:t>
            </a:r>
            <a:r>
              <a:rPr lang="en-US" altLang="zh-TW" b="1" dirty="0">
                <a:solidFill>
                  <a:schemeClr val="accent1">
                    <a:lumMod val="25000"/>
                  </a:schemeClr>
                </a:solidFill>
              </a:rPr>
              <a:t>(</a:t>
            </a:r>
            <a:r>
              <a:rPr lang="zh-TW" altLang="en-US" b="1" dirty="0">
                <a:solidFill>
                  <a:schemeClr val="accent1">
                    <a:lumMod val="25000"/>
                  </a:schemeClr>
                </a:solidFill>
              </a:rPr>
              <a:t>如名字</a:t>
            </a:r>
            <a:r>
              <a:rPr lang="en-US" altLang="zh-TW" b="1" dirty="0">
                <a:solidFill>
                  <a:schemeClr val="accent1">
                    <a:lumMod val="25000"/>
                  </a:schemeClr>
                </a:solidFill>
              </a:rPr>
              <a:t>DDL)</a:t>
            </a:r>
            <a:endParaRPr lang="zh-TW" altLang="en-US" b="1" dirty="0">
              <a:solidFill>
                <a:schemeClr val="accent1">
                  <a:lumMod val="25000"/>
                </a:schemeClr>
              </a:solidFill>
            </a:endParaRPr>
          </a:p>
        </p:txBody>
      </p:sp>
      <p:sp>
        <p:nvSpPr>
          <p:cNvPr id="5" name="圓角矩形 4"/>
          <p:cNvSpPr/>
          <p:nvPr/>
        </p:nvSpPr>
        <p:spPr bwMode="auto">
          <a:xfrm>
            <a:off x="2800169" y="3148337"/>
            <a:ext cx="3744416" cy="4525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圓角矩形 5"/>
          <p:cNvSpPr/>
          <p:nvPr/>
        </p:nvSpPr>
        <p:spPr bwMode="auto">
          <a:xfrm>
            <a:off x="2773727" y="3579023"/>
            <a:ext cx="3770858" cy="1149132"/>
          </a:xfrm>
          <a:prstGeom prst="roundRect">
            <a:avLst/>
          </a:prstGeom>
          <a:noFill/>
          <a:ln w="38100" cap="flat" cmpd="sng" algn="ctr">
            <a:solidFill>
              <a:schemeClr val="accent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7" name="標題 1"/>
          <p:cNvSpPr>
            <a:spLocks noGrp="1"/>
          </p:cNvSpPr>
          <p:nvPr>
            <p:ph type="title"/>
          </p:nvPr>
        </p:nvSpPr>
        <p:spPr>
          <a:xfrm>
            <a:off x="419792"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215676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quarter" idx="10"/>
          </p:nvPr>
        </p:nvPicPr>
        <p:blipFill>
          <a:blip r:embed="rId2"/>
          <a:stretch>
            <a:fillRect/>
          </a:stretch>
        </p:blipFill>
        <p:spPr>
          <a:xfrm>
            <a:off x="1232962" y="1596043"/>
            <a:ext cx="6957146" cy="4398659"/>
          </a:xfrm>
          <a:prstGeom prst="rect">
            <a:avLst/>
          </a:prstGeom>
        </p:spPr>
      </p:pic>
      <p:sp>
        <p:nvSpPr>
          <p:cNvPr id="4"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
        <p:nvSpPr>
          <p:cNvPr id="6" name="矩形 5"/>
          <p:cNvSpPr/>
          <p:nvPr/>
        </p:nvSpPr>
        <p:spPr>
          <a:xfrm>
            <a:off x="3923753" y="1851711"/>
            <a:ext cx="1575564" cy="400110"/>
          </a:xfrm>
          <a:prstGeom prst="rect">
            <a:avLst/>
          </a:prstGeom>
          <a:solidFill>
            <a:schemeClr val="bg1"/>
          </a:solidFill>
        </p:spPr>
        <p:txBody>
          <a:bodyPr wrap="square">
            <a:spAutoFit/>
          </a:bodyPr>
          <a:lstStyle/>
          <a:p>
            <a:r>
              <a:rPr lang="zh-TW" altLang="en-US" sz="2000" b="1" dirty="0">
                <a:solidFill>
                  <a:srgbClr val="FF0000"/>
                </a:solidFill>
                <a:latin typeface="Calibri" panose="020F0502020204030204" pitchFamily="34" charset="0"/>
                <a:cs typeface="Calibri" panose="020F0502020204030204" pitchFamily="34" charset="0"/>
              </a:rPr>
              <a:t>①選擇</a:t>
            </a:r>
            <a:r>
              <a:rPr lang="en-US" altLang="zh-TW" sz="2000" b="1" dirty="0">
                <a:solidFill>
                  <a:srgbClr val="FF0000"/>
                </a:solidFill>
                <a:latin typeface="Calibri" panose="020F0502020204030204" pitchFamily="34" charset="0"/>
                <a:cs typeface="Calibri" panose="020F0502020204030204" pitchFamily="34" charset="0"/>
              </a:rPr>
              <a:t>HOST</a:t>
            </a:r>
            <a:endParaRPr lang="zh-TW" altLang="en-US" sz="2000" b="1" dirty="0">
              <a:solidFill>
                <a:srgbClr val="FF0000"/>
              </a:solidFill>
            </a:endParaRPr>
          </a:p>
        </p:txBody>
      </p:sp>
    </p:spTree>
    <p:extLst>
      <p:ext uri="{BB962C8B-B14F-4D97-AF65-F5344CB8AC3E}">
        <p14:creationId xmlns:p14="http://schemas.microsoft.com/office/powerpoint/2010/main" val="300581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0"/>
          </p:nvPr>
        </p:nvPicPr>
        <p:blipFill>
          <a:blip r:embed="rId2"/>
          <a:stretch>
            <a:fillRect/>
          </a:stretch>
        </p:blipFill>
        <p:spPr>
          <a:xfrm>
            <a:off x="755880" y="1543319"/>
            <a:ext cx="7293085" cy="4616412"/>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410747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706582" y="1534710"/>
            <a:ext cx="7131039" cy="4500330"/>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13634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7" y="108066"/>
            <a:ext cx="7772400" cy="747314"/>
          </a:xfrm>
        </p:spPr>
        <p:txBody>
          <a:bodyPr/>
          <a:lstStyle/>
          <a:p>
            <a:r>
              <a:rPr lang="en-US" altLang="zh-TW" dirty="0"/>
              <a:t>Windows</a:t>
            </a:r>
            <a:r>
              <a:rPr lang="zh-TW" altLang="en-US" dirty="0"/>
              <a:t>數位鑑識</a:t>
            </a:r>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43322" y="1196752"/>
            <a:ext cx="8549158"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kern="0" dirty="0">
                <a:solidFill>
                  <a:schemeClr val="tx1"/>
                </a:solidFill>
              </a:rPr>
              <a:t>鑑識物件</a:t>
            </a:r>
            <a:r>
              <a:rPr lang="en-US" altLang="zh-TW" kern="0" dirty="0">
                <a:solidFill>
                  <a:schemeClr val="tx1"/>
                </a:solidFill>
              </a:rPr>
              <a:t>(Forensics objects)</a:t>
            </a:r>
            <a:r>
              <a:rPr lang="zh-TW" altLang="en-US" kern="0" dirty="0">
                <a:solidFill>
                  <a:schemeClr val="tx1"/>
                </a:solidFill>
              </a:rPr>
              <a:t>是具有鑑識價值的物體</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它包含已發生事件的資料或證據的任何對象</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例如日誌</a:t>
            </a:r>
            <a:r>
              <a:rPr lang="en-US" altLang="zh-TW" kern="0" dirty="0">
                <a:solidFill>
                  <a:schemeClr val="tx1"/>
                </a:solidFill>
              </a:rPr>
              <a:t>(log)</a:t>
            </a:r>
            <a:r>
              <a:rPr lang="zh-TW" altLang="en-US" kern="0" dirty="0">
                <a:solidFill>
                  <a:schemeClr val="tx1"/>
                </a:solidFill>
              </a:rPr>
              <a:t>、登錄表</a:t>
            </a:r>
            <a:r>
              <a:rPr lang="en-US" altLang="zh-TW" kern="0" dirty="0">
                <a:solidFill>
                  <a:schemeClr val="tx1"/>
                </a:solidFill>
              </a:rPr>
              <a:t>(registry)</a:t>
            </a:r>
            <a:r>
              <a:rPr lang="zh-TW" altLang="en-US" kern="0" dirty="0">
                <a:solidFill>
                  <a:schemeClr val="tx1"/>
                </a:solidFill>
              </a:rPr>
              <a:t>及設定單元等</a:t>
            </a:r>
            <a:endParaRPr lang="en-US" altLang="zh-TW" i="0" kern="0" dirty="0">
              <a:solidFill>
                <a:schemeClr val="tx1"/>
              </a:solidFill>
            </a:endParaRPr>
          </a:p>
          <a:p>
            <a:r>
              <a:rPr lang="zh-TW" altLang="en-US" i="0" kern="0" dirty="0">
                <a:solidFill>
                  <a:schemeClr val="tx1"/>
                </a:solidFill>
              </a:rPr>
              <a:t>龐大的</a:t>
            </a:r>
            <a:r>
              <a:rPr lang="en-US" altLang="zh-TW" i="0" kern="0" dirty="0">
                <a:solidFill>
                  <a:schemeClr val="tx1"/>
                </a:solidFill>
              </a:rPr>
              <a:t>Windows</a:t>
            </a:r>
            <a:r>
              <a:rPr lang="zh-TW" altLang="en-US" i="0" kern="0" dirty="0">
                <a:solidFill>
                  <a:schemeClr val="tx1"/>
                </a:solidFill>
              </a:rPr>
              <a:t>作業系統有許多資料可當作數位鑑識的分析物件</a:t>
            </a:r>
            <a:r>
              <a:rPr lang="zh-TW" altLang="en-US" kern="0" dirty="0">
                <a:solidFill>
                  <a:schemeClr val="tx1"/>
                </a:solidFill>
                <a:latin typeface="PMingLiU" panose="02020500000000000000" pitchFamily="18" charset="-120"/>
                <a:ea typeface="PMingLiU" panose="02020500000000000000" pitchFamily="18" charset="-120"/>
              </a:rPr>
              <a:t>，</a:t>
            </a:r>
            <a:r>
              <a:rPr lang="zh-TW" altLang="en-US" i="0" kern="0" dirty="0">
                <a:solidFill>
                  <a:schemeClr val="tx1"/>
                </a:solidFill>
              </a:rPr>
              <a:t>這些通稱為</a:t>
            </a:r>
            <a:r>
              <a:rPr lang="en-US" altLang="zh-TW" kern="0" dirty="0">
                <a:solidFill>
                  <a:schemeClr val="tx1"/>
                </a:solidFill>
              </a:rPr>
              <a:t>Windows Artifacts(</a:t>
            </a:r>
            <a:r>
              <a:rPr lang="zh-TW" altLang="en-US" kern="0" dirty="0">
                <a:solidFill>
                  <a:schemeClr val="tx1"/>
                </a:solidFill>
              </a:rPr>
              <a:t>數位跡證</a:t>
            </a:r>
            <a:r>
              <a:rPr lang="en-US" altLang="zh-TW" kern="0" dirty="0">
                <a:solidFill>
                  <a:schemeClr val="tx1"/>
                </a:solidFill>
              </a:rPr>
              <a:t>)</a:t>
            </a:r>
          </a:p>
          <a:p>
            <a:r>
              <a:rPr lang="zh-TW" altLang="en-US" kern="0" dirty="0">
                <a:solidFill>
                  <a:schemeClr val="tx1"/>
                </a:solidFill>
              </a:rPr>
              <a:t>針對</a:t>
            </a:r>
            <a:r>
              <a:rPr lang="en-US" altLang="zh-TW" kern="0" dirty="0">
                <a:solidFill>
                  <a:schemeClr val="tx1"/>
                </a:solidFill>
              </a:rPr>
              <a:t>Windows Artifacts</a:t>
            </a:r>
            <a:r>
              <a:rPr lang="zh-TW" altLang="en-US" kern="0" dirty="0">
                <a:solidFill>
                  <a:schemeClr val="tx1"/>
                </a:solidFill>
              </a:rPr>
              <a:t>進行數位鑑識的分析就是</a:t>
            </a:r>
            <a:r>
              <a:rPr lang="en-US" altLang="zh-TW" kern="0" dirty="0">
                <a:solidFill>
                  <a:schemeClr val="tx1"/>
                </a:solidFill>
              </a:rPr>
              <a:t>Windows</a:t>
            </a:r>
            <a:r>
              <a:rPr lang="zh-TW" altLang="en-US" kern="0" dirty="0">
                <a:solidFill>
                  <a:schemeClr val="tx1"/>
                </a:solidFill>
              </a:rPr>
              <a:t>數位鑑識的任務</a:t>
            </a:r>
            <a:endParaRPr lang="en-US" altLang="zh-TW" kern="0" dirty="0">
              <a:solidFill>
                <a:schemeClr val="tx1"/>
              </a:solidFill>
            </a:endParaRPr>
          </a:p>
          <a:p>
            <a:r>
              <a:rPr kumimoji="0" lang="en-US" altLang="zh-TW" dirty="0">
                <a:solidFill>
                  <a:schemeClr val="tx1"/>
                </a:solidFill>
              </a:rPr>
              <a:t>Windows</a:t>
            </a:r>
            <a:r>
              <a:rPr kumimoji="0" lang="zh-TW" altLang="en-US" dirty="0">
                <a:solidFill>
                  <a:schemeClr val="tx1"/>
                </a:solidFill>
              </a:rPr>
              <a:t>數位鑑識已發展多年</a:t>
            </a:r>
            <a:r>
              <a:rPr lang="zh-TW" altLang="en-US" kern="0" dirty="0">
                <a:solidFill>
                  <a:schemeClr val="tx1"/>
                </a:solidFill>
                <a:latin typeface="PMingLiU" panose="02020500000000000000" pitchFamily="18" charset="-120"/>
                <a:ea typeface="PMingLiU" panose="02020500000000000000" pitchFamily="18" charset="-120"/>
              </a:rPr>
              <a:t>，有許多工具是</a:t>
            </a:r>
            <a:r>
              <a:rPr kumimoji="0" lang="zh-TW" altLang="en-US" dirty="0">
                <a:solidFill>
                  <a:schemeClr val="tx1"/>
                </a:solidFill>
              </a:rPr>
              <a:t>數位鑑識資安人員須熟悉的知識與技能</a:t>
            </a:r>
            <a:endParaRPr lang="en-US" altLang="zh-TW" kern="0" dirty="0">
              <a:solidFill>
                <a:schemeClr val="tx1"/>
              </a:solidFill>
            </a:endParaRPr>
          </a:p>
        </p:txBody>
      </p:sp>
    </p:spTree>
    <p:extLst>
      <p:ext uri="{BB962C8B-B14F-4D97-AF65-F5344CB8AC3E}">
        <p14:creationId xmlns:p14="http://schemas.microsoft.com/office/powerpoint/2010/main" val="23601319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37964" y="1461669"/>
            <a:ext cx="7347142" cy="4673124"/>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98321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47404" y="1377552"/>
            <a:ext cx="7087199" cy="4499546"/>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308844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r="3627"/>
          <a:stretch/>
        </p:blipFill>
        <p:spPr>
          <a:xfrm>
            <a:off x="314896" y="908720"/>
            <a:ext cx="8793277" cy="4774478"/>
          </a:xfrm>
          <a:prstGeom prst="rect">
            <a:avLst/>
          </a:prstGeom>
        </p:spPr>
      </p:pic>
      <p:sp>
        <p:nvSpPr>
          <p:cNvPr id="4" name="圓角矩形 3"/>
          <p:cNvSpPr/>
          <p:nvPr/>
        </p:nvSpPr>
        <p:spPr bwMode="auto">
          <a:xfrm>
            <a:off x="5769032" y="5444836"/>
            <a:ext cx="2547383" cy="36042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 name="矩形 4"/>
          <p:cNvSpPr/>
          <p:nvPr/>
        </p:nvSpPr>
        <p:spPr>
          <a:xfrm>
            <a:off x="5332780" y="4921616"/>
            <a:ext cx="3775393" cy="523220"/>
          </a:xfrm>
          <a:prstGeom prst="rect">
            <a:avLst/>
          </a:prstGeom>
        </p:spPr>
        <p:txBody>
          <a:bodyPr wrap="none">
            <a:spAutoFit/>
          </a:bodyPr>
          <a:lstStyle/>
          <a:p>
            <a:r>
              <a:rPr lang="zh-TW" altLang="en-US" sz="2800" b="1" dirty="0">
                <a:solidFill>
                  <a:srgbClr val="FF0000"/>
                </a:solidFill>
              </a:rPr>
              <a:t>自動分析需要一點時間</a:t>
            </a:r>
          </a:p>
        </p:txBody>
      </p:sp>
      <p:sp>
        <p:nvSpPr>
          <p:cNvPr id="13" name="標題 3"/>
          <p:cNvSpPr txBox="1">
            <a:spLocks/>
          </p:cNvSpPr>
          <p:nvPr/>
        </p:nvSpPr>
        <p:spPr>
          <a:xfrm>
            <a:off x="818623" y="131120"/>
            <a:ext cx="7785825" cy="77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solidFill>
                  <a:srgbClr val="039C97"/>
                </a:solidFill>
                <a:latin typeface="+mj-lt"/>
                <a:ea typeface="+mj-ea"/>
                <a:cs typeface="+mj-cs"/>
              </a:defRPr>
            </a:lvl1pPr>
          </a:lstStyle>
          <a:p>
            <a:r>
              <a:rPr lang="zh-TW" altLang="en-US" sz="3200" smtClean="0">
                <a:latin typeface="+mj-ea"/>
              </a:rPr>
              <a:t>第二階段：將相關檔案匯入</a:t>
            </a:r>
            <a:endParaRPr lang="zh-TW" altLang="en-US" sz="3200" dirty="0"/>
          </a:p>
        </p:txBody>
      </p:sp>
    </p:spTree>
    <p:extLst>
      <p:ext uri="{BB962C8B-B14F-4D97-AF65-F5344CB8AC3E}">
        <p14:creationId xmlns:p14="http://schemas.microsoft.com/office/powerpoint/2010/main" val="52084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2758" y="1396548"/>
            <a:ext cx="8511982" cy="4613554"/>
          </a:xfrm>
          <a:prstGeom prst="rect">
            <a:avLst/>
          </a:prstGeom>
        </p:spPr>
      </p:pic>
    </p:spTree>
    <p:extLst>
      <p:ext uri="{BB962C8B-B14F-4D97-AF65-F5344CB8AC3E}">
        <p14:creationId xmlns:p14="http://schemas.microsoft.com/office/powerpoint/2010/main" val="2802717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57979" y="1289304"/>
            <a:ext cx="7840299" cy="5466918"/>
          </a:xfrm>
          <a:prstGeom prst="rect">
            <a:avLst/>
          </a:prstGeom>
        </p:spPr>
      </p:pic>
    </p:spTree>
    <p:extLst>
      <p:ext uri="{BB962C8B-B14F-4D97-AF65-F5344CB8AC3E}">
        <p14:creationId xmlns:p14="http://schemas.microsoft.com/office/powerpoint/2010/main" val="2812368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77569" y="1049866"/>
            <a:ext cx="7951322" cy="5545667"/>
          </a:xfrm>
          <a:prstGeom prst="rect">
            <a:avLst/>
          </a:prstGeom>
        </p:spPr>
      </p:pic>
    </p:spTree>
    <p:extLst>
      <p:ext uri="{BB962C8B-B14F-4D97-AF65-F5344CB8AC3E}">
        <p14:creationId xmlns:p14="http://schemas.microsoft.com/office/powerpoint/2010/main" val="4115053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94013" y="1155471"/>
            <a:ext cx="7836533" cy="5478086"/>
          </a:xfrm>
          <a:prstGeom prst="rect">
            <a:avLst/>
          </a:prstGeom>
        </p:spPr>
      </p:pic>
    </p:spTree>
    <p:extLst>
      <p:ext uri="{BB962C8B-B14F-4D97-AF65-F5344CB8AC3E}">
        <p14:creationId xmlns:p14="http://schemas.microsoft.com/office/powerpoint/2010/main" val="902150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Autopsy(1/8)</a:t>
            </a:r>
            <a:endParaRPr lang="zh-TW" altLang="en-US" sz="3900" dirty="0"/>
          </a:p>
        </p:txBody>
      </p:sp>
      <p:pic>
        <p:nvPicPr>
          <p:cNvPr id="4" name="圖片 3"/>
          <p:cNvPicPr>
            <a:picLocks noChangeAspect="1"/>
          </p:cNvPicPr>
          <p:nvPr/>
        </p:nvPicPr>
        <p:blipFill>
          <a:blip r:embed="rId3"/>
          <a:stretch>
            <a:fillRect/>
          </a:stretch>
        </p:blipFill>
        <p:spPr>
          <a:xfrm>
            <a:off x="179512" y="1052736"/>
            <a:ext cx="1735930" cy="5448722"/>
          </a:xfrm>
          <a:prstGeom prst="rect">
            <a:avLst/>
          </a:prstGeom>
        </p:spPr>
      </p:pic>
      <p:pic>
        <p:nvPicPr>
          <p:cNvPr id="5" name="圖片 4"/>
          <p:cNvPicPr>
            <a:picLocks noChangeAspect="1"/>
          </p:cNvPicPr>
          <p:nvPr/>
        </p:nvPicPr>
        <p:blipFill>
          <a:blip r:embed="rId4"/>
          <a:stretch>
            <a:fillRect/>
          </a:stretch>
        </p:blipFill>
        <p:spPr>
          <a:xfrm>
            <a:off x="5868144" y="1054894"/>
            <a:ext cx="2419350" cy="2933700"/>
          </a:xfrm>
          <a:prstGeom prst="rect">
            <a:avLst/>
          </a:prstGeom>
        </p:spPr>
      </p:pic>
      <p:cxnSp>
        <p:nvCxnSpPr>
          <p:cNvPr id="7" name="直線單箭頭接點 6"/>
          <p:cNvCxnSpPr/>
          <p:nvPr/>
        </p:nvCxnSpPr>
        <p:spPr bwMode="auto">
          <a:xfrm>
            <a:off x="1691680" y="2060848"/>
            <a:ext cx="439248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8" name="矩形 7"/>
          <p:cNvSpPr/>
          <p:nvPr/>
        </p:nvSpPr>
        <p:spPr bwMode="auto">
          <a:xfrm>
            <a:off x="179512" y="1772816"/>
            <a:ext cx="1656184" cy="57606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10" name="圖片 9"/>
          <p:cNvPicPr>
            <a:picLocks noChangeAspect="1"/>
          </p:cNvPicPr>
          <p:nvPr/>
        </p:nvPicPr>
        <p:blipFill>
          <a:blip r:embed="rId5"/>
          <a:stretch>
            <a:fillRect/>
          </a:stretch>
        </p:blipFill>
        <p:spPr>
          <a:xfrm>
            <a:off x="2699792" y="2285666"/>
            <a:ext cx="2085975" cy="3990975"/>
          </a:xfrm>
          <a:prstGeom prst="rect">
            <a:avLst/>
          </a:prstGeom>
        </p:spPr>
      </p:pic>
      <p:sp>
        <p:nvSpPr>
          <p:cNvPr id="11" name="矩形 10"/>
          <p:cNvSpPr/>
          <p:nvPr/>
        </p:nvSpPr>
        <p:spPr bwMode="auto">
          <a:xfrm>
            <a:off x="179512" y="2348880"/>
            <a:ext cx="1656184" cy="50405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1043608" y="2636912"/>
            <a:ext cx="1656184" cy="0"/>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4" name="矩形 13"/>
          <p:cNvSpPr/>
          <p:nvPr/>
        </p:nvSpPr>
        <p:spPr bwMode="auto">
          <a:xfrm>
            <a:off x="179512" y="2852936"/>
            <a:ext cx="1656184" cy="3384376"/>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284782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26058" y="2119858"/>
            <a:ext cx="8472205" cy="4560124"/>
          </a:xfrm>
          <a:prstGeom prst="rect">
            <a:avLst/>
          </a:prstGeom>
        </p:spPr>
      </p:pic>
      <p:sp>
        <p:nvSpPr>
          <p:cNvPr id="4" name="矩形 3"/>
          <p:cNvSpPr/>
          <p:nvPr/>
        </p:nvSpPr>
        <p:spPr>
          <a:xfrm>
            <a:off x="339924" y="1007616"/>
            <a:ext cx="5291833" cy="954107"/>
          </a:xfrm>
          <a:prstGeom prst="rect">
            <a:avLst/>
          </a:prstGeom>
        </p:spPr>
        <p:txBody>
          <a:bodyPr wrap="none">
            <a:spAutoFit/>
          </a:bodyPr>
          <a:lstStyle/>
          <a:p>
            <a:r>
              <a:rPr lang="zh-TW" altLang="en-US" sz="2800" kern="0" dirty="0">
                <a:latin typeface="+mn-ea"/>
              </a:rPr>
              <a:t>問題</a:t>
            </a:r>
            <a:r>
              <a:rPr lang="en-US" altLang="zh-TW" sz="2800" kern="0" dirty="0">
                <a:latin typeface="+mn-ea"/>
              </a:rPr>
              <a:t>1. </a:t>
            </a:r>
            <a:r>
              <a:rPr lang="zh-TW" altLang="en-US" sz="2800" kern="0" dirty="0">
                <a:latin typeface="+mn-ea"/>
              </a:rPr>
              <a:t>標的物的雜湊值是多少？</a:t>
            </a:r>
            <a:endParaRPr lang="en-US" altLang="zh-TW" sz="2800" kern="0" dirty="0">
              <a:latin typeface="+mn-ea"/>
            </a:endParaRPr>
          </a:p>
          <a:p>
            <a:r>
              <a:rPr lang="zh-TW" altLang="en-US" sz="2800" kern="0" dirty="0">
                <a:latin typeface="+mn-ea"/>
              </a:rPr>
              <a:t>使用哪一種雜湊函數？</a:t>
            </a:r>
            <a:r>
              <a:rPr lang="en-US" altLang="zh-TW" sz="2800" kern="0" dirty="0">
                <a:latin typeface="+mn-ea"/>
              </a:rPr>
              <a:t>(</a:t>
            </a:r>
            <a:r>
              <a:rPr lang="zh-TW" altLang="en-US" sz="2800" kern="0" dirty="0">
                <a:latin typeface="+mn-ea"/>
              </a:rPr>
              <a:t>原第</a:t>
            </a:r>
            <a:r>
              <a:rPr lang="en-US" altLang="zh-TW" sz="2800" kern="0" dirty="0">
                <a:latin typeface="+mn-ea"/>
              </a:rPr>
              <a:t>1</a:t>
            </a:r>
            <a:r>
              <a:rPr lang="zh-TW" altLang="en-US" sz="2800" kern="0" dirty="0">
                <a:latin typeface="+mn-ea"/>
              </a:rPr>
              <a:t>題</a:t>
            </a:r>
            <a:r>
              <a:rPr lang="en-US" altLang="zh-TW" sz="2800" kern="0" dirty="0">
                <a:latin typeface="+mn-ea"/>
              </a:rPr>
              <a:t>)</a:t>
            </a:r>
            <a:endParaRPr lang="zh-TW" altLang="en-US" sz="2800" dirty="0">
              <a:latin typeface="+mn-ea"/>
            </a:endParaRPr>
          </a:p>
        </p:txBody>
      </p:sp>
      <p:sp>
        <p:nvSpPr>
          <p:cNvPr id="5" name="矩形 4"/>
          <p:cNvSpPr/>
          <p:nvPr/>
        </p:nvSpPr>
        <p:spPr bwMode="auto">
          <a:xfrm>
            <a:off x="2987824" y="5229200"/>
            <a:ext cx="2448272" cy="4320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矩形 5"/>
          <p:cNvSpPr/>
          <p:nvPr/>
        </p:nvSpPr>
        <p:spPr>
          <a:xfrm>
            <a:off x="1835696" y="3068960"/>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4188718" y="2884294"/>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6948264" y="2893070"/>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9" name="矩形 8"/>
          <p:cNvSpPr/>
          <p:nvPr/>
        </p:nvSpPr>
        <p:spPr>
          <a:xfrm>
            <a:off x="5421238" y="5260558"/>
            <a:ext cx="646331"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答案</a:t>
            </a:r>
          </a:p>
        </p:txBody>
      </p:sp>
      <p:sp>
        <p:nvSpPr>
          <p:cNvPr id="12" name="標題 1">
            <a:extLst>
              <a:ext uri="{FF2B5EF4-FFF2-40B4-BE49-F238E27FC236}">
                <a16:creationId xmlns:a16="http://schemas.microsoft.com/office/drawing/2014/main" id="{91246A04-7194-4715-A6A8-25149DE6107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Autopsy(2/8)</a:t>
            </a:r>
            <a:endParaRPr lang="zh-TW" altLang="en-US" sz="3900" dirty="0"/>
          </a:p>
        </p:txBody>
      </p:sp>
    </p:spTree>
    <p:extLst>
      <p:ext uri="{BB962C8B-B14F-4D97-AF65-F5344CB8AC3E}">
        <p14:creationId xmlns:p14="http://schemas.microsoft.com/office/powerpoint/2010/main" val="2352440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l="728" r="-1"/>
          <a:stretch/>
        </p:blipFill>
        <p:spPr>
          <a:xfrm>
            <a:off x="440257" y="1844824"/>
            <a:ext cx="8164191" cy="4395060"/>
          </a:xfrm>
          <a:prstGeom prst="rect">
            <a:avLst/>
          </a:prstGeom>
        </p:spPr>
      </p:pic>
      <p:sp>
        <p:nvSpPr>
          <p:cNvPr id="4" name="矩形 3"/>
          <p:cNvSpPr/>
          <p:nvPr/>
        </p:nvSpPr>
        <p:spPr>
          <a:xfrm>
            <a:off x="-30354" y="1107696"/>
            <a:ext cx="8941871" cy="523220"/>
          </a:xfrm>
          <a:prstGeom prst="rect">
            <a:avLst/>
          </a:prstGeom>
        </p:spPr>
        <p:txBody>
          <a:bodyPr wrap="none">
            <a:spAutoFit/>
          </a:bodyPr>
          <a:lstStyle/>
          <a:p>
            <a:pPr algn="just"/>
            <a:r>
              <a:rPr lang="zh-TW" altLang="en-US" sz="2800" dirty="0"/>
              <a:t>問題</a:t>
            </a:r>
            <a:r>
              <a:rPr lang="en-US" altLang="zh-TW" sz="2800" dirty="0"/>
              <a:t>2</a:t>
            </a:r>
            <a:r>
              <a:rPr lang="zh-TW" altLang="en-US" sz="2800" dirty="0"/>
              <a:t>：電腦使用什麼作業系統？是</a:t>
            </a:r>
            <a:r>
              <a:rPr lang="en-US" altLang="zh-TW" sz="2800" dirty="0"/>
              <a:t>32</a:t>
            </a:r>
            <a:r>
              <a:rPr lang="zh-TW" altLang="en-US" sz="2800" dirty="0"/>
              <a:t>位元還是</a:t>
            </a:r>
            <a:r>
              <a:rPr lang="en-US" altLang="zh-TW" sz="2800" dirty="0"/>
              <a:t>64</a:t>
            </a:r>
            <a:r>
              <a:rPr lang="zh-TW" altLang="en-US" sz="2800" dirty="0"/>
              <a:t>位元</a:t>
            </a:r>
            <a:r>
              <a:rPr lang="en-US" altLang="zh-TW" sz="2800" dirty="0"/>
              <a:t>?</a:t>
            </a:r>
            <a:endParaRPr lang="zh-TW" altLang="en-US" sz="2800" dirty="0"/>
          </a:p>
        </p:txBody>
      </p:sp>
      <p:sp>
        <p:nvSpPr>
          <p:cNvPr id="7" name="標題 1">
            <a:extLst>
              <a:ext uri="{FF2B5EF4-FFF2-40B4-BE49-F238E27FC236}">
                <a16:creationId xmlns:a16="http://schemas.microsoft.com/office/drawing/2014/main" id="{E90C04CC-AADE-4387-BBA5-F259AA04EFE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Autopsy(3/8)</a:t>
            </a:r>
            <a:endParaRPr lang="zh-TW" altLang="en-US" sz="3900" dirty="0"/>
          </a:p>
        </p:txBody>
      </p:sp>
    </p:spTree>
    <p:extLst>
      <p:ext uri="{BB962C8B-B14F-4D97-AF65-F5344CB8AC3E}">
        <p14:creationId xmlns:p14="http://schemas.microsoft.com/office/powerpoint/2010/main" val="195605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106" y="0"/>
            <a:ext cx="7772400" cy="955132"/>
          </a:xfrm>
        </p:spPr>
        <p:txBody>
          <a:bodyPr/>
          <a:lstStyle/>
          <a:p>
            <a:r>
              <a:rPr lang="zh-TW" altLang="en-US" dirty="0"/>
              <a:t>常用的</a:t>
            </a:r>
            <a:r>
              <a:rPr lang="en-US" altLang="zh-TW" dirty="0"/>
              <a:t>Windows Artifacts</a:t>
            </a:r>
            <a:endParaRPr lang="zh-TW" altLang="en-US" dirty="0"/>
          </a:p>
        </p:txBody>
      </p:sp>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3000" y="1015422"/>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常用的</a:t>
            </a:r>
            <a:r>
              <a:rPr lang="en-US" altLang="zh-TW" kern="0" dirty="0">
                <a:solidFill>
                  <a:schemeClr val="tx1"/>
                </a:solidFill>
              </a:rPr>
              <a:t>Windows Artifacts</a:t>
            </a:r>
            <a:r>
              <a:rPr lang="zh-TW" altLang="en-US" kern="0" dirty="0">
                <a:solidFill>
                  <a:schemeClr val="tx1"/>
                </a:solidFill>
              </a:rPr>
              <a:t>有</a:t>
            </a:r>
            <a:endParaRPr lang="zh-TW" altLang="en-US" i="0" kern="0" dirty="0">
              <a:solidFill>
                <a:schemeClr val="tx1"/>
              </a:solidFill>
            </a:endParaRPr>
          </a:p>
          <a:p>
            <a:pPr lvl="1"/>
            <a:r>
              <a:rPr lang="en-US" altLang="zh-TW" kern="0" dirty="0"/>
              <a:t>NTFS</a:t>
            </a:r>
            <a:r>
              <a:rPr lang="zh-TW" altLang="en-US" kern="0" dirty="0"/>
              <a:t>檔案系統的</a:t>
            </a:r>
            <a:r>
              <a:rPr lang="en-US" altLang="zh-TW" kern="0" dirty="0" smtClean="0"/>
              <a:t>Artifacts</a:t>
            </a:r>
            <a:endParaRPr lang="en-US" altLang="zh-TW" kern="0" dirty="0"/>
          </a:p>
          <a:p>
            <a:pPr lvl="1"/>
            <a:r>
              <a:rPr lang="zh-TW" altLang="en-US" kern="0" dirty="0" smtClean="0"/>
              <a:t>記憶體</a:t>
            </a:r>
            <a:r>
              <a:rPr lang="zh-TW" altLang="en-US" kern="0" dirty="0"/>
              <a:t>的</a:t>
            </a:r>
            <a:r>
              <a:rPr lang="en-US" altLang="zh-TW" kern="0" dirty="0" smtClean="0"/>
              <a:t>Artifacts</a:t>
            </a:r>
          </a:p>
          <a:p>
            <a:pPr lvl="1"/>
            <a:r>
              <a:rPr lang="zh-TW" altLang="en-US" b="1" kern="0" dirty="0" smtClean="0">
                <a:solidFill>
                  <a:srgbClr val="FF0000"/>
                </a:solidFill>
                <a:effectLst>
                  <a:outerShdw blurRad="38100" dist="38100" dir="2700000" algn="tl">
                    <a:srgbClr val="000000">
                      <a:alpha val="43137"/>
                    </a:srgbClr>
                  </a:outerShdw>
                </a:effectLst>
              </a:rPr>
              <a:t>登錄</a:t>
            </a:r>
            <a:r>
              <a:rPr lang="zh-TW" altLang="en-US" b="1" kern="0" dirty="0">
                <a:solidFill>
                  <a:srgbClr val="FF0000"/>
                </a:solidFill>
                <a:effectLst>
                  <a:outerShdw blurRad="38100" dist="38100" dir="2700000" algn="tl">
                    <a:srgbClr val="000000">
                      <a:alpha val="43137"/>
                    </a:srgbClr>
                  </a:outerShdw>
                </a:effectLst>
              </a:rPr>
              <a:t>檔</a:t>
            </a:r>
            <a:r>
              <a:rPr lang="en-US" altLang="zh-TW" b="1" kern="0" dirty="0">
                <a:solidFill>
                  <a:srgbClr val="FF0000"/>
                </a:solidFill>
                <a:effectLst>
                  <a:outerShdw blurRad="38100" dist="38100" dir="2700000" algn="tl">
                    <a:srgbClr val="000000">
                      <a:alpha val="43137"/>
                    </a:srgbClr>
                  </a:outerShdw>
                </a:effectLst>
              </a:rPr>
              <a:t>(Registry)</a:t>
            </a:r>
          </a:p>
          <a:p>
            <a:pPr lvl="1"/>
            <a:r>
              <a:rPr lang="en-US" altLang="zh-TW" kern="0" dirty="0"/>
              <a:t>Windows </a:t>
            </a:r>
            <a:r>
              <a:rPr lang="en-US" altLang="zh-TW" kern="0" dirty="0" err="1"/>
              <a:t>ShellBag</a:t>
            </a:r>
            <a:endParaRPr lang="en-US" altLang="zh-TW" kern="0" dirty="0"/>
          </a:p>
          <a:p>
            <a:pPr lvl="1"/>
            <a:r>
              <a:rPr lang="zh-TW" altLang="en-US" kern="0" dirty="0"/>
              <a:t>資源回收桶</a:t>
            </a:r>
            <a:r>
              <a:rPr lang="en-US" altLang="zh-TW" kern="0" dirty="0"/>
              <a:t>(Recycle Bin)</a:t>
            </a:r>
          </a:p>
          <a:p>
            <a:pPr lvl="1"/>
            <a:r>
              <a:rPr lang="zh-TW" altLang="en-US" b="1" kern="0" dirty="0">
                <a:solidFill>
                  <a:srgbClr val="FF0000"/>
                </a:solidFill>
                <a:effectLst>
                  <a:outerShdw blurRad="38100" dist="38100" dir="2700000" algn="tl">
                    <a:srgbClr val="000000">
                      <a:alpha val="43137"/>
                    </a:srgbClr>
                  </a:outerShdw>
                </a:effectLst>
              </a:rPr>
              <a:t>事件日誌</a:t>
            </a:r>
            <a:r>
              <a:rPr lang="en-US" altLang="zh-TW" b="1" kern="0" dirty="0">
                <a:solidFill>
                  <a:srgbClr val="FF0000"/>
                </a:solidFill>
                <a:effectLst>
                  <a:outerShdw blurRad="38100" dist="38100" dir="2700000" algn="tl">
                    <a:srgbClr val="000000">
                      <a:alpha val="43137"/>
                    </a:srgbClr>
                  </a:outerShdw>
                </a:effectLst>
              </a:rPr>
              <a:t>(Event Log)</a:t>
            </a:r>
          </a:p>
          <a:p>
            <a:pPr lvl="1"/>
            <a:r>
              <a:rPr lang="zh-TW" altLang="en-US" dirty="0"/>
              <a:t>捷徑</a:t>
            </a:r>
            <a:r>
              <a:rPr lang="en-US" altLang="zh-TW" dirty="0"/>
              <a:t>(LNK Files)</a:t>
            </a:r>
          </a:p>
          <a:p>
            <a:pPr lvl="1"/>
            <a:r>
              <a:rPr lang="en-US" altLang="zh-TW" dirty="0"/>
              <a:t>Jump Lists</a:t>
            </a:r>
          </a:p>
          <a:p>
            <a:pPr lvl="1"/>
            <a:r>
              <a:rPr lang="en-US" altLang="zh-TW" dirty="0" err="1"/>
              <a:t>Prefetch</a:t>
            </a:r>
            <a:r>
              <a:rPr lang="en-US" altLang="zh-TW" dirty="0"/>
              <a:t> Files</a:t>
            </a:r>
          </a:p>
          <a:p>
            <a:pPr lvl="1"/>
            <a:r>
              <a:rPr lang="en-US" altLang="zh-TW" b="1" dirty="0"/>
              <a:t>……..</a:t>
            </a:r>
          </a:p>
          <a:p>
            <a:pPr lvl="1"/>
            <a:endParaRPr lang="en-US" altLang="zh-TW" kern="0" dirty="0"/>
          </a:p>
        </p:txBody>
      </p:sp>
    </p:spTree>
    <p:extLst>
      <p:ext uri="{BB962C8B-B14F-4D97-AF65-F5344CB8AC3E}">
        <p14:creationId xmlns:p14="http://schemas.microsoft.com/office/powerpoint/2010/main" val="1737498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539552" y="1792732"/>
            <a:ext cx="7468005" cy="4660603"/>
          </a:xfrm>
          <a:prstGeom prst="rect">
            <a:avLst/>
          </a:prstGeom>
        </p:spPr>
      </p:pic>
      <p:sp>
        <p:nvSpPr>
          <p:cNvPr id="4" name="矩形 3"/>
          <p:cNvSpPr/>
          <p:nvPr/>
        </p:nvSpPr>
        <p:spPr>
          <a:xfrm>
            <a:off x="251520" y="1109935"/>
            <a:ext cx="6452407" cy="523220"/>
          </a:xfrm>
          <a:prstGeom prst="rect">
            <a:avLst/>
          </a:prstGeom>
        </p:spPr>
        <p:txBody>
          <a:bodyPr wrap="none">
            <a:spAutoFit/>
          </a:bodyPr>
          <a:lstStyle/>
          <a:p>
            <a:r>
              <a:rPr lang="zh-TW" altLang="en-US" sz="2800" kern="0" dirty="0"/>
              <a:t>問題</a:t>
            </a:r>
            <a:r>
              <a:rPr lang="en-US" altLang="zh-TW" sz="2800" kern="0" dirty="0"/>
              <a:t>3.</a:t>
            </a:r>
            <a:r>
              <a:rPr lang="zh-TW" altLang="en-US" sz="2800" kern="0" dirty="0"/>
              <a:t>電腦裡記錄了多少個帳戶</a:t>
            </a:r>
            <a:r>
              <a:rPr lang="en-US" altLang="zh-TW" sz="2800" kern="0" dirty="0"/>
              <a:t>(</a:t>
            </a:r>
            <a:r>
              <a:rPr lang="zh-TW" altLang="en-US" sz="2800" kern="0" dirty="0"/>
              <a:t>總數</a:t>
            </a:r>
            <a:r>
              <a:rPr lang="en-US" altLang="zh-TW" sz="2800" kern="0" dirty="0"/>
              <a:t>)</a:t>
            </a:r>
            <a:r>
              <a:rPr lang="zh-TW" altLang="en-US" sz="2800" kern="0" dirty="0"/>
              <a:t>？</a:t>
            </a:r>
            <a:endParaRPr lang="zh-TW" altLang="en-US" sz="2800" dirty="0"/>
          </a:p>
        </p:txBody>
      </p:sp>
      <p:sp>
        <p:nvSpPr>
          <p:cNvPr id="5" name="矩形 4"/>
          <p:cNvSpPr/>
          <p:nvPr/>
        </p:nvSpPr>
        <p:spPr bwMode="auto">
          <a:xfrm>
            <a:off x="2771800" y="3356992"/>
            <a:ext cx="4104456" cy="93610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B5094BC0-F8F5-4E30-8512-0E802512D67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Autopsy(4/8)</a:t>
            </a:r>
            <a:endParaRPr lang="zh-TW" altLang="en-US" sz="3900" dirty="0"/>
          </a:p>
        </p:txBody>
      </p:sp>
    </p:spTree>
    <p:extLst>
      <p:ext uri="{BB962C8B-B14F-4D97-AF65-F5344CB8AC3E}">
        <p14:creationId xmlns:p14="http://schemas.microsoft.com/office/powerpoint/2010/main" val="2624718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109935"/>
            <a:ext cx="7388561" cy="523220"/>
          </a:xfrm>
          <a:prstGeom prst="rect">
            <a:avLst/>
          </a:prstGeom>
        </p:spPr>
        <p:txBody>
          <a:bodyPr wrap="none">
            <a:spAutoFit/>
          </a:bodyPr>
          <a:lstStyle/>
          <a:p>
            <a:r>
              <a:rPr lang="zh-TW" altLang="en-US" sz="2800" kern="0" dirty="0"/>
              <a:t>問題</a:t>
            </a:r>
            <a:r>
              <a:rPr lang="en-US" altLang="zh-TW" sz="2800" kern="0" dirty="0"/>
              <a:t>4. </a:t>
            </a:r>
            <a:r>
              <a:rPr lang="zh-TW" altLang="en-US" sz="2800" kern="0" dirty="0"/>
              <a:t>最常使用電腦的使用者的帳號名稱是？</a:t>
            </a:r>
            <a:endParaRPr lang="zh-TW" altLang="en-US" sz="2800" dirty="0"/>
          </a:p>
        </p:txBody>
      </p:sp>
      <p:pic>
        <p:nvPicPr>
          <p:cNvPr id="6" name="圖片 5"/>
          <p:cNvPicPr>
            <a:picLocks noChangeAspect="1"/>
          </p:cNvPicPr>
          <p:nvPr/>
        </p:nvPicPr>
        <p:blipFill>
          <a:blip r:embed="rId3"/>
          <a:stretch>
            <a:fillRect/>
          </a:stretch>
        </p:blipFill>
        <p:spPr>
          <a:xfrm>
            <a:off x="107504" y="1988840"/>
            <a:ext cx="8916655" cy="4248472"/>
          </a:xfrm>
          <a:prstGeom prst="rect">
            <a:avLst/>
          </a:prstGeom>
        </p:spPr>
      </p:pic>
      <p:sp>
        <p:nvSpPr>
          <p:cNvPr id="7" name="矩形 6"/>
          <p:cNvSpPr/>
          <p:nvPr/>
        </p:nvSpPr>
        <p:spPr bwMode="auto">
          <a:xfrm>
            <a:off x="5220072" y="2780928"/>
            <a:ext cx="504056" cy="136815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37AE440A-EAFA-4955-8740-A6C76D1BB2F7}"/>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Autopsy(5/8)</a:t>
            </a:r>
            <a:endParaRPr lang="zh-TW" altLang="en-US" sz="3900" dirty="0"/>
          </a:p>
        </p:txBody>
      </p:sp>
    </p:spTree>
    <p:extLst>
      <p:ext uri="{BB962C8B-B14F-4D97-AF65-F5344CB8AC3E}">
        <p14:creationId xmlns:p14="http://schemas.microsoft.com/office/powerpoint/2010/main" val="3614021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109935"/>
            <a:ext cx="7776488" cy="523220"/>
          </a:xfrm>
          <a:prstGeom prst="rect">
            <a:avLst/>
          </a:prstGeom>
        </p:spPr>
        <p:txBody>
          <a:bodyPr wrap="none">
            <a:spAutoFit/>
          </a:bodyPr>
          <a:lstStyle/>
          <a:p>
            <a:r>
              <a:rPr lang="zh-TW" altLang="en-US" sz="2800" kern="0" dirty="0"/>
              <a:t>問題</a:t>
            </a:r>
            <a:r>
              <a:rPr lang="en-US" altLang="zh-TW" sz="2800" kern="0" dirty="0"/>
              <a:t>5. </a:t>
            </a:r>
            <a:r>
              <a:rPr lang="zh-TW" altLang="en-US" sz="2800" kern="0" dirty="0"/>
              <a:t>找到</a:t>
            </a:r>
            <a:r>
              <a:rPr lang="en-US" altLang="zh-TW" sz="2800" kern="0" dirty="0"/>
              <a:t>6</a:t>
            </a:r>
            <a:r>
              <a:rPr lang="zh-TW" altLang="en-US" sz="2800" kern="0" dirty="0"/>
              <a:t>個可能用於駭客攻擊的已安裝程式</a:t>
            </a:r>
            <a:endParaRPr lang="zh-TW" altLang="en-US" sz="2800" dirty="0"/>
          </a:p>
        </p:txBody>
      </p:sp>
      <p:pic>
        <p:nvPicPr>
          <p:cNvPr id="6" name="圖片 5"/>
          <p:cNvPicPr>
            <a:picLocks noChangeAspect="1"/>
          </p:cNvPicPr>
          <p:nvPr/>
        </p:nvPicPr>
        <p:blipFill>
          <a:blip r:embed="rId3"/>
          <a:stretch>
            <a:fillRect/>
          </a:stretch>
        </p:blipFill>
        <p:spPr>
          <a:xfrm>
            <a:off x="414434" y="1628800"/>
            <a:ext cx="6491714" cy="5040560"/>
          </a:xfrm>
          <a:prstGeom prst="rect">
            <a:avLst/>
          </a:prstGeom>
        </p:spPr>
      </p:pic>
      <p:sp>
        <p:nvSpPr>
          <p:cNvPr id="7" name="矩形 6"/>
          <p:cNvSpPr/>
          <p:nvPr/>
        </p:nvSpPr>
        <p:spPr>
          <a:xfrm>
            <a:off x="1350538" y="2780928"/>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①</a:t>
            </a:r>
            <a:endParaRPr lang="zh-TW" altLang="en-US" dirty="0"/>
          </a:p>
        </p:txBody>
      </p:sp>
      <p:sp>
        <p:nvSpPr>
          <p:cNvPr id="8" name="矩形 7"/>
          <p:cNvSpPr/>
          <p:nvPr/>
        </p:nvSpPr>
        <p:spPr>
          <a:xfrm>
            <a:off x="3942826" y="2204864"/>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②</a:t>
            </a:r>
            <a:endParaRPr lang="zh-TW" altLang="en-US" dirty="0"/>
          </a:p>
        </p:txBody>
      </p:sp>
      <p:sp>
        <p:nvSpPr>
          <p:cNvPr id="10" name="矩形 9"/>
          <p:cNvSpPr/>
          <p:nvPr/>
        </p:nvSpPr>
        <p:spPr bwMode="auto">
          <a:xfrm>
            <a:off x="3726802" y="2132856"/>
            <a:ext cx="1296144" cy="460851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3419872" y="4149080"/>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3" name="直線單箭頭接點 12"/>
          <p:cNvCxnSpPr/>
          <p:nvPr/>
        </p:nvCxnSpPr>
        <p:spPr bwMode="auto">
          <a:xfrm>
            <a:off x="3552574" y="3068960"/>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4" name="矩形 13"/>
          <p:cNvSpPr/>
          <p:nvPr/>
        </p:nvSpPr>
        <p:spPr>
          <a:xfrm>
            <a:off x="5329876" y="1603276"/>
            <a:ext cx="2239558" cy="1754326"/>
          </a:xfrm>
          <a:prstGeom prst="rect">
            <a:avLst/>
          </a:prstGeom>
          <a:solidFill>
            <a:schemeClr val="bg1"/>
          </a:solidFill>
        </p:spPr>
        <p:txBody>
          <a:bodyPr wrap="square">
            <a:spAutoFit/>
          </a:bodyPr>
          <a:lstStyle/>
          <a:p>
            <a:pPr marL="342900" indent="-342900">
              <a:buAutoNum type="arabicPeriod"/>
            </a:pPr>
            <a:r>
              <a:rPr lang="en-US" altLang="zh-TW" dirty="0"/>
              <a:t>123WASP</a:t>
            </a:r>
          </a:p>
          <a:p>
            <a:pPr marL="342900" indent="-342900">
              <a:buAutoNum type="arabicPeriod"/>
            </a:pPr>
            <a:r>
              <a:rPr lang="en-US" altLang="zh-TW" dirty="0"/>
              <a:t>Anonymizer</a:t>
            </a:r>
          </a:p>
          <a:p>
            <a:pPr marL="342900" indent="-342900">
              <a:buAutoNum type="arabicPeriod"/>
            </a:pPr>
            <a:r>
              <a:rPr lang="en-US" altLang="zh-TW" dirty="0"/>
              <a:t>Cain</a:t>
            </a:r>
          </a:p>
          <a:p>
            <a:pPr marL="342900" indent="-342900">
              <a:buAutoNum type="arabicPeriod"/>
            </a:pPr>
            <a:r>
              <a:rPr lang="en-US" altLang="zh-TW" dirty="0"/>
              <a:t>Ethereal</a:t>
            </a:r>
          </a:p>
          <a:p>
            <a:pPr marL="342900" indent="-342900">
              <a:buAutoNum type="arabicPeriod"/>
            </a:pPr>
            <a:r>
              <a:rPr lang="en-US" altLang="zh-TW" dirty="0" err="1"/>
              <a:t>Look@LAN</a:t>
            </a:r>
            <a:endParaRPr lang="en-US" altLang="zh-TW" dirty="0"/>
          </a:p>
          <a:p>
            <a:pPr marL="342900" indent="-342900">
              <a:buAutoNum type="arabicPeriod"/>
            </a:pPr>
            <a:r>
              <a:rPr lang="en-US" altLang="zh-TW" dirty="0" err="1"/>
              <a:t>NetStumbler</a:t>
            </a:r>
            <a:endParaRPr lang="zh-TW" altLang="en-US" dirty="0"/>
          </a:p>
        </p:txBody>
      </p:sp>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Autopsy(6/8)</a:t>
            </a:r>
            <a:endParaRPr lang="zh-TW" altLang="en-US" sz="3900" dirty="0"/>
          </a:p>
        </p:txBody>
      </p:sp>
    </p:spTree>
    <p:extLst>
      <p:ext uri="{BB962C8B-B14F-4D97-AF65-F5344CB8AC3E}">
        <p14:creationId xmlns:p14="http://schemas.microsoft.com/office/powerpoint/2010/main" val="40999118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720672" y="2276872"/>
            <a:ext cx="7981726" cy="3214391"/>
          </a:xfrm>
          <a:prstGeom prst="rect">
            <a:avLst/>
          </a:prstGeom>
        </p:spPr>
      </p:pic>
      <p:sp>
        <p:nvSpPr>
          <p:cNvPr id="4" name="矩形 3"/>
          <p:cNvSpPr/>
          <p:nvPr/>
        </p:nvSpPr>
        <p:spPr>
          <a:xfrm>
            <a:off x="323528" y="1268760"/>
            <a:ext cx="6280887" cy="461665"/>
          </a:xfrm>
          <a:prstGeom prst="rect">
            <a:avLst/>
          </a:prstGeom>
        </p:spPr>
        <p:txBody>
          <a:bodyPr wrap="none">
            <a:spAutoFit/>
          </a:bodyPr>
          <a:lstStyle/>
          <a:p>
            <a:r>
              <a:rPr lang="zh-TW" altLang="en-US" sz="2400" kern="0" dirty="0"/>
              <a:t>問題</a:t>
            </a:r>
            <a:r>
              <a:rPr lang="en-US" altLang="zh-TW" sz="2400" kern="0" dirty="0"/>
              <a:t>6.</a:t>
            </a:r>
            <a:r>
              <a:rPr lang="zh-TW" altLang="en-US" sz="2400" kern="0" dirty="0"/>
              <a:t>實際報告有多少文件被檔案系統刪除？</a:t>
            </a:r>
            <a:endParaRPr lang="zh-TW" altLang="en-US" sz="2400" dirty="0"/>
          </a:p>
        </p:txBody>
      </p:sp>
      <p:sp>
        <p:nvSpPr>
          <p:cNvPr id="5" name="矩形 4"/>
          <p:cNvSpPr/>
          <p:nvPr/>
        </p:nvSpPr>
        <p:spPr>
          <a:xfrm>
            <a:off x="1619672" y="4077072"/>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①</a:t>
            </a:r>
            <a:endParaRPr lang="zh-TW" altLang="en-US" dirty="0"/>
          </a:p>
        </p:txBody>
      </p:sp>
      <p:sp>
        <p:nvSpPr>
          <p:cNvPr id="8" name="標題 1">
            <a:extLst>
              <a:ext uri="{FF2B5EF4-FFF2-40B4-BE49-F238E27FC236}">
                <a16:creationId xmlns:a16="http://schemas.microsoft.com/office/drawing/2014/main" id="{D9CFFCDF-A50F-404B-A371-F851DC14DC6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Autopsy(7/8)</a:t>
            </a:r>
            <a:endParaRPr lang="zh-TW" altLang="en-US" sz="3900" dirty="0"/>
          </a:p>
        </p:txBody>
      </p:sp>
    </p:spTree>
    <p:extLst>
      <p:ext uri="{BB962C8B-B14F-4D97-AF65-F5344CB8AC3E}">
        <p14:creationId xmlns:p14="http://schemas.microsoft.com/office/powerpoint/2010/main" val="2284135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323528" y="2852936"/>
            <a:ext cx="8496944" cy="3450377"/>
          </a:xfrm>
          <a:prstGeom prst="rect">
            <a:avLst/>
          </a:prstGeom>
        </p:spPr>
      </p:pic>
      <p:sp>
        <p:nvSpPr>
          <p:cNvPr id="4" name="矩形 3"/>
          <p:cNvSpPr/>
          <p:nvPr/>
        </p:nvSpPr>
        <p:spPr>
          <a:xfrm>
            <a:off x="179512" y="980728"/>
            <a:ext cx="7619394" cy="492443"/>
          </a:xfrm>
          <a:prstGeom prst="rect">
            <a:avLst/>
          </a:prstGeom>
        </p:spPr>
        <p:txBody>
          <a:bodyPr wrap="none">
            <a:spAutoFit/>
          </a:bodyPr>
          <a:lstStyle/>
          <a:p>
            <a:r>
              <a:rPr lang="zh-TW" altLang="en-US" sz="2600" kern="0" dirty="0"/>
              <a:t>問題</a:t>
            </a:r>
            <a:r>
              <a:rPr lang="en-US" altLang="zh-TW" sz="2600" kern="0" dirty="0"/>
              <a:t>7.</a:t>
            </a:r>
            <a:r>
              <a:rPr lang="zh-TW" altLang="en-US" sz="2600" kern="0" dirty="0"/>
              <a:t>執行防毒檢查。電腦是否有病毒？檔名為何</a:t>
            </a:r>
            <a:r>
              <a:rPr lang="en-US" altLang="zh-TW" sz="2600" kern="0" dirty="0"/>
              <a:t>?</a:t>
            </a:r>
            <a:endParaRPr lang="zh-TW" altLang="en-US" sz="2600" dirty="0"/>
          </a:p>
        </p:txBody>
      </p:sp>
      <p:sp>
        <p:nvSpPr>
          <p:cNvPr id="5" name="矩形 4"/>
          <p:cNvSpPr/>
          <p:nvPr/>
        </p:nvSpPr>
        <p:spPr>
          <a:xfrm>
            <a:off x="1405255" y="5260558"/>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2555776" y="4208792"/>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323528" y="1507602"/>
            <a:ext cx="8712968" cy="1287917"/>
          </a:xfrm>
          <a:prstGeom prst="rect">
            <a:avLst/>
          </a:prstGeom>
        </p:spPr>
        <p:txBody>
          <a:bodyPr wrap="square">
            <a:spAutoFit/>
          </a:bodyPr>
          <a:lstStyle/>
          <a:p>
            <a:pPr marL="285750" indent="-285750">
              <a:lnSpc>
                <a:spcPct val="110000"/>
              </a:lnSpc>
              <a:buFont typeface="DokChampa"/>
              <a:buChar char="–"/>
            </a:pPr>
            <a:r>
              <a:rPr lang="en-US" altLang="zh-TW" dirty="0"/>
              <a:t>Autopsy</a:t>
            </a:r>
            <a:r>
              <a:rPr lang="zh-TW" altLang="en-US" dirty="0"/>
              <a:t>本身會執行防毒檢查，並在</a:t>
            </a:r>
            <a:r>
              <a:rPr lang="en-US" altLang="zh-TW" dirty="0"/>
              <a:t>Interesting Items</a:t>
            </a:r>
            <a:r>
              <a:rPr lang="zh-TW" altLang="en-US" dirty="0"/>
              <a:t>中顯示其結果發現了一個</a:t>
            </a:r>
            <a:r>
              <a:rPr lang="en-US" altLang="zh-TW" dirty="0"/>
              <a:t>zip</a:t>
            </a:r>
            <a:r>
              <a:rPr lang="zh-TW" altLang="en-US" dirty="0"/>
              <a:t>炸彈，其位置是</a:t>
            </a:r>
          </a:p>
          <a:p>
            <a:pPr marL="271463">
              <a:lnSpc>
                <a:spcPct val="110000"/>
              </a:lnSpc>
            </a:pPr>
            <a:r>
              <a:rPr lang="zh-TW" altLang="en-US" dirty="0"/>
              <a:t>「</a:t>
            </a:r>
            <a:r>
              <a:rPr lang="en-US" altLang="zh-TW" dirty="0"/>
              <a:t>C:\My Documents\FOOTPRINTING\UNIX\unix_hack.tgz</a:t>
            </a:r>
            <a:r>
              <a:rPr lang="zh-TW" altLang="en-US" dirty="0"/>
              <a:t>」</a:t>
            </a:r>
          </a:p>
          <a:p>
            <a:pPr marL="271463">
              <a:lnSpc>
                <a:spcPct val="110000"/>
              </a:lnSpc>
            </a:pPr>
            <a:r>
              <a:rPr lang="zh-TW" altLang="en-US" dirty="0"/>
              <a:t>儘管</a:t>
            </a:r>
            <a:r>
              <a:rPr lang="en-US" altLang="zh-TW" dirty="0"/>
              <a:t>zip</a:t>
            </a:r>
            <a:r>
              <a:rPr lang="zh-TW" altLang="en-US" dirty="0"/>
              <a:t>炸彈與病毒相比不那麼危險，但它們是惡意的並且可能使整個系統崩潰</a:t>
            </a:r>
          </a:p>
        </p:txBody>
      </p:sp>
      <p:sp>
        <p:nvSpPr>
          <p:cNvPr id="10" name="矩形 9"/>
          <p:cNvSpPr/>
          <p:nvPr/>
        </p:nvSpPr>
        <p:spPr>
          <a:xfrm>
            <a:off x="2915816" y="5805264"/>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1" name="矩形 10"/>
          <p:cNvSpPr/>
          <p:nvPr/>
        </p:nvSpPr>
        <p:spPr>
          <a:xfrm>
            <a:off x="6300192" y="3996489"/>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2" name="標題 1">
            <a:extLst>
              <a:ext uri="{FF2B5EF4-FFF2-40B4-BE49-F238E27FC236}">
                <a16:creationId xmlns:a16="http://schemas.microsoft.com/office/drawing/2014/main" id="{19BDE924-33BF-4B69-AF98-2B5527024FE3}"/>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Autopsy(8/8)</a:t>
            </a:r>
            <a:endParaRPr lang="zh-TW" altLang="en-US" sz="3900" dirty="0"/>
          </a:p>
        </p:txBody>
      </p:sp>
    </p:spTree>
    <p:extLst>
      <p:ext uri="{BB962C8B-B14F-4D97-AF65-F5344CB8AC3E}">
        <p14:creationId xmlns:p14="http://schemas.microsoft.com/office/powerpoint/2010/main" val="19835646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樣本：</a:t>
            </a:r>
            <a:r>
              <a:rPr lang="en-US" altLang="zh-TW" kern="0" dirty="0" err="1">
                <a:solidFill>
                  <a:schemeClr val="tx1"/>
                </a:solidFill>
              </a:rPr>
              <a:t>cfreds</a:t>
            </a:r>
            <a:r>
              <a:rPr lang="en-US" altLang="zh-TW" kern="0" dirty="0">
                <a:solidFill>
                  <a:schemeClr val="tx1"/>
                </a:solidFill>
              </a:rPr>
              <a:t>:</a:t>
            </a:r>
            <a:r>
              <a:rPr lang="zh-TW" altLang="en-US" kern="0" dirty="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r>
              <a:rPr lang="zh-TW" altLang="en-US" kern="0" dirty="0">
                <a:solidFill>
                  <a:schemeClr val="tx1"/>
                </a:solidFill>
              </a:rPr>
              <a:t>請參看第三章實作練習</a:t>
            </a:r>
            <a:r>
              <a:rPr lang="en-US" altLang="zh-TW" kern="0" dirty="0">
                <a:solidFill>
                  <a:schemeClr val="tx1"/>
                </a:solidFill>
              </a:rPr>
              <a:t>)</a:t>
            </a:r>
          </a:p>
          <a:p>
            <a:pPr lvl="2"/>
            <a:r>
              <a:rPr lang="en-US" altLang="zh-TW" kern="0" dirty="0"/>
              <a:t>2004.9.20</a:t>
            </a:r>
            <a:r>
              <a:rPr lang="zh-TW" altLang="en-US" kern="0" dirty="0"/>
              <a:t>警方拾獲一台</a:t>
            </a:r>
            <a:r>
              <a:rPr lang="en-US" altLang="zh-TW" kern="0" dirty="0"/>
              <a:t>DELL</a:t>
            </a:r>
            <a:r>
              <a:rPr lang="zh-TW" altLang="en-US" kern="0" dirty="0"/>
              <a:t> </a:t>
            </a:r>
            <a:r>
              <a:rPr lang="en-US" altLang="zh-TW" kern="0" dirty="0" err="1"/>
              <a:t>CPi</a:t>
            </a:r>
            <a:r>
              <a:rPr lang="zh-TW" altLang="en-US" kern="0" dirty="0"/>
              <a:t>筆記型電腦，序號</a:t>
            </a:r>
            <a:r>
              <a:rPr lang="en-US" altLang="zh-TW" kern="0" dirty="0"/>
              <a:t># VLQLW</a:t>
            </a:r>
            <a:r>
              <a:rPr lang="zh-TW" altLang="en-US" kern="0" dirty="0"/>
              <a:t>，電腦上還有無線</a:t>
            </a:r>
            <a:r>
              <a:rPr lang="en-US" altLang="zh-TW" kern="0" dirty="0"/>
              <a:t>PCMCIA</a:t>
            </a:r>
            <a:r>
              <a:rPr lang="zh-TW" altLang="en-US" kern="0" dirty="0"/>
              <a:t>卡與外部自製</a:t>
            </a:r>
            <a:r>
              <a:rPr lang="en-US" altLang="zh-TW" kern="0" dirty="0"/>
              <a:t>802.11b</a:t>
            </a:r>
            <a:r>
              <a:rPr lang="zh-TW" altLang="en-US" kern="0" dirty="0"/>
              <a:t>天線。警方懷疑這台電腦被用來當作駭客工具，但卻無法與嫌疑人</a:t>
            </a:r>
            <a:r>
              <a:rPr lang="en-US" altLang="zh-TW" kern="0" dirty="0"/>
              <a:t>(Greg </a:t>
            </a:r>
            <a:r>
              <a:rPr lang="en-US" altLang="zh-TW" kern="0" dirty="0" err="1"/>
              <a:t>Schardt</a:t>
            </a:r>
            <a:r>
              <a:rPr lang="en-US" altLang="zh-TW" kern="0" dirty="0"/>
              <a:t>)</a:t>
            </a:r>
            <a:r>
              <a:rPr lang="zh-TW" altLang="en-US" kern="0" dirty="0"/>
              <a:t>聯繫起來，</a:t>
            </a:r>
            <a:r>
              <a:rPr lang="en-US" altLang="zh-TW" kern="0" dirty="0" err="1"/>
              <a:t>Schardt</a:t>
            </a:r>
            <a:r>
              <a:rPr lang="zh-TW" altLang="en-US" kern="0" dirty="0"/>
              <a:t>的線上暱名是</a:t>
            </a:r>
            <a:r>
              <a:rPr lang="en-US" altLang="zh-TW" kern="0" dirty="0"/>
              <a:t>“</a:t>
            </a:r>
            <a:r>
              <a:rPr lang="en-US" altLang="zh-TW" kern="0" dirty="0" err="1"/>
              <a:t>Mr.Evil</a:t>
            </a:r>
            <a:r>
              <a:rPr lang="en-US" altLang="zh-TW" kern="0" dirty="0"/>
              <a:t>”</a:t>
            </a:r>
            <a:r>
              <a:rPr lang="zh-TW" altLang="en-US" kern="0" dirty="0"/>
              <a:t>。已知他會將車輛停放在無線存取點</a:t>
            </a:r>
            <a:r>
              <a:rPr lang="en-US" altLang="zh-TW" kern="0" dirty="0"/>
              <a:t>(</a:t>
            </a:r>
            <a:r>
              <a:rPr lang="zh-TW" altLang="en-US" kern="0" dirty="0"/>
              <a:t>例如星巴克與其他</a:t>
            </a:r>
            <a:r>
              <a:rPr lang="en-US" altLang="zh-TW" kern="0" dirty="0"/>
              <a:t>T-Mobile</a:t>
            </a:r>
            <a:r>
              <a:rPr lang="zh-TW" altLang="en-US" kern="0" dirty="0"/>
              <a:t>熱點</a:t>
            </a:r>
            <a:r>
              <a:rPr lang="en-US" altLang="zh-TW" kern="0" dirty="0"/>
              <a:t>)</a:t>
            </a:r>
            <a:r>
              <a:rPr lang="zh-TW" altLang="en-US" kern="0" dirty="0"/>
              <a:t>範圍內，然後攔截網路流量，試圖取得信用卡號、使用者名稱及密碼</a:t>
            </a:r>
          </a:p>
          <a:p>
            <a:pPr lvl="2"/>
            <a:r>
              <a:rPr lang="zh-TW" altLang="en-US" kern="0" dirty="0"/>
              <a:t>你的任務</a:t>
            </a:r>
            <a:r>
              <a:rPr lang="en-US" altLang="zh-TW" kern="0" dirty="0"/>
              <a:t>:</a:t>
            </a:r>
            <a:r>
              <a:rPr lang="zh-TW" altLang="en-US" kern="0" dirty="0"/>
              <a:t>尋找任何駭客軟體、其使用證據以及可能產生的任何數據。嘗試將電腦與嫌疑人聯繫起來</a:t>
            </a:r>
          </a:p>
          <a:p>
            <a:pPr lvl="2"/>
            <a:r>
              <a:rPr lang="zh-TW" altLang="en-US" kern="0" dirty="0"/>
              <a:t>標的物：廢棄筆記型電腦</a:t>
            </a:r>
            <a:r>
              <a:rPr lang="en-US" altLang="zh-TW" kern="0" dirty="0" err="1"/>
              <a:t>EnCase</a:t>
            </a:r>
            <a:r>
              <a:rPr lang="zh-TW" altLang="en-US" kern="0" dirty="0"/>
              <a:t>映像已製作完成</a:t>
            </a:r>
            <a:endParaRPr lang="en-US" altLang="zh-TW" kern="0" dirty="0"/>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79512" y="264123"/>
            <a:ext cx="8145865" cy="777600"/>
          </a:xfrm>
        </p:spPr>
        <p:txBody>
          <a:bodyPr/>
          <a:lstStyle/>
          <a:p>
            <a:r>
              <a:rPr lang="zh-TW" altLang="en-US" dirty="0"/>
              <a:t>實作練習：登錄檔鑑識分析</a:t>
            </a:r>
            <a:r>
              <a:rPr lang="en-US" altLang="zh-TW" dirty="0"/>
              <a:t>(1/4)</a:t>
            </a:r>
            <a:endParaRPr lang="zh-TW" altLang="en-US" dirty="0"/>
          </a:p>
        </p:txBody>
      </p:sp>
    </p:spTree>
    <p:extLst>
      <p:ext uri="{BB962C8B-B14F-4D97-AF65-F5344CB8AC3E}">
        <p14:creationId xmlns:p14="http://schemas.microsoft.com/office/powerpoint/2010/main" val="16043194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908720"/>
            <a:ext cx="8856984"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根據資安情境回答下列問題：</a:t>
            </a:r>
            <a:endParaRPr lang="en-US" altLang="zh-TW" kern="0" dirty="0">
              <a:solidFill>
                <a:schemeClr val="tx1"/>
              </a:solidFill>
            </a:endParaRPr>
          </a:p>
          <a:p>
            <a:pPr lvl="2"/>
            <a:r>
              <a:rPr lang="zh-TW" altLang="en-US" kern="0" dirty="0"/>
              <a:t>問題</a:t>
            </a:r>
            <a:r>
              <a:rPr lang="en-US" altLang="zh-TW" kern="0" dirty="0"/>
              <a:t>1.A.</a:t>
            </a:r>
            <a:r>
              <a:rPr lang="zh-TW" altLang="en-US" kern="0" dirty="0"/>
              <a:t>電腦</a:t>
            </a:r>
            <a:r>
              <a:rPr lang="zh-TW" altLang="en-US" dirty="0"/>
              <a:t>安裝日期是什麼時候？</a:t>
            </a:r>
            <a:r>
              <a:rPr lang="en-US" altLang="zh-TW" kern="0" dirty="0"/>
              <a:t>(</a:t>
            </a:r>
            <a:r>
              <a:rPr lang="zh-TW" altLang="en-US" kern="0" dirty="0"/>
              <a:t>原第</a:t>
            </a:r>
            <a:r>
              <a:rPr lang="en-US" altLang="zh-TW" kern="0" dirty="0"/>
              <a:t>3</a:t>
            </a:r>
            <a:r>
              <a:rPr lang="zh-TW" altLang="en-US" kern="0" dirty="0"/>
              <a:t>題</a:t>
            </a:r>
            <a:r>
              <a:rPr lang="en-US" altLang="zh-TW" kern="0" dirty="0"/>
              <a:t>)B.</a:t>
            </a:r>
            <a:r>
              <a:rPr lang="zh-TW" altLang="en-US" dirty="0"/>
              <a:t>註冊擁有人</a:t>
            </a:r>
            <a:r>
              <a:rPr lang="en-US" altLang="zh-TW" dirty="0"/>
              <a:t>(register user)</a:t>
            </a:r>
            <a:r>
              <a:rPr lang="zh-TW" altLang="en-US" dirty="0"/>
              <a:t>是誰</a:t>
            </a:r>
            <a:r>
              <a:rPr lang="en-US" altLang="zh-TW" dirty="0"/>
              <a:t>?(</a:t>
            </a:r>
            <a:r>
              <a:rPr lang="zh-TW" altLang="en-US" kern="0" dirty="0"/>
              <a:t>原第</a:t>
            </a:r>
            <a:r>
              <a:rPr lang="en-US" altLang="zh-TW" kern="0" dirty="0"/>
              <a:t>5</a:t>
            </a:r>
            <a:r>
              <a:rPr lang="zh-TW" altLang="en-US" kern="0" dirty="0"/>
              <a:t>題</a:t>
            </a:r>
            <a:r>
              <a:rPr lang="en-US" altLang="zh-TW" kern="0" dirty="0"/>
              <a:t>)</a:t>
            </a:r>
            <a:endParaRPr lang="zh-TW" altLang="en-US" kern="0" dirty="0"/>
          </a:p>
          <a:p>
            <a:pPr lvl="2"/>
            <a:r>
              <a:rPr lang="zh-TW" altLang="en-US" kern="0" dirty="0"/>
              <a:t>問題</a:t>
            </a:r>
            <a:r>
              <a:rPr lang="en-US" altLang="zh-TW" kern="0" dirty="0"/>
              <a:t>2.</a:t>
            </a:r>
            <a:r>
              <a:rPr lang="zh-TW" altLang="en-US" dirty="0"/>
              <a:t>時區設定</a:t>
            </a:r>
            <a:r>
              <a:rPr lang="en-US" altLang="zh-TW" dirty="0"/>
              <a:t>(time zone settings)</a:t>
            </a:r>
            <a:r>
              <a:rPr lang="zh-TW" altLang="en-US" dirty="0"/>
              <a:t>是哪裡？</a:t>
            </a:r>
            <a:r>
              <a:rPr lang="en-US" altLang="zh-TW" dirty="0"/>
              <a:t>(</a:t>
            </a:r>
            <a:r>
              <a:rPr lang="zh-TW" altLang="en-US" kern="0" dirty="0"/>
              <a:t>原第</a:t>
            </a:r>
            <a:r>
              <a:rPr lang="en-US" altLang="zh-TW" kern="0" dirty="0"/>
              <a:t>4</a:t>
            </a:r>
            <a:r>
              <a:rPr lang="zh-TW" altLang="en-US" kern="0" dirty="0"/>
              <a:t>題</a:t>
            </a:r>
            <a:r>
              <a:rPr lang="en-US" altLang="zh-TW" kern="0" dirty="0"/>
              <a:t>)</a:t>
            </a:r>
            <a:endParaRPr lang="en-US" altLang="zh-TW" dirty="0"/>
          </a:p>
          <a:p>
            <a:pPr lvl="2"/>
            <a:r>
              <a:rPr lang="zh-TW" altLang="en-US" kern="0" dirty="0"/>
              <a:t>問題</a:t>
            </a:r>
            <a:r>
              <a:rPr lang="en-US" altLang="zh-TW" kern="0" dirty="0"/>
              <a:t>3</a:t>
            </a:r>
            <a:r>
              <a:rPr lang="en-US" altLang="zh-TW" kern="0" dirty="0" smtClean="0"/>
              <a:t>.</a:t>
            </a:r>
            <a:r>
              <a:rPr lang="zh-TW" altLang="en-US" kern="0" dirty="0" smtClean="0"/>
              <a:t>電腦</a:t>
            </a:r>
            <a:r>
              <a:rPr lang="zh-TW" altLang="en-US" kern="0" dirty="0"/>
              <a:t>帳戶名稱</a:t>
            </a:r>
            <a:r>
              <a:rPr lang="en-US" altLang="zh-TW" kern="0" dirty="0"/>
              <a:t>(</a:t>
            </a:r>
            <a:r>
              <a:rPr lang="en-US" altLang="zh-TW" dirty="0"/>
              <a:t>computer account name</a:t>
            </a:r>
            <a:r>
              <a:rPr lang="en-US" altLang="zh-TW" kern="0" dirty="0"/>
              <a:t>)</a:t>
            </a:r>
            <a:r>
              <a:rPr lang="zh-TW" altLang="en-US" kern="0" dirty="0"/>
              <a:t>是什麼？</a:t>
            </a:r>
            <a:r>
              <a:rPr lang="en-US" altLang="zh-TW" kern="0" dirty="0"/>
              <a:t>(</a:t>
            </a:r>
            <a:r>
              <a:rPr lang="zh-TW" altLang="en-US" kern="0" dirty="0"/>
              <a:t>原第</a:t>
            </a:r>
            <a:r>
              <a:rPr lang="en-US" altLang="zh-TW" kern="0" dirty="0"/>
              <a:t>6</a:t>
            </a:r>
            <a:r>
              <a:rPr lang="zh-TW" altLang="en-US" kern="0" dirty="0"/>
              <a:t>題</a:t>
            </a:r>
            <a:r>
              <a:rPr lang="en-US" altLang="zh-TW" kern="0" dirty="0"/>
              <a:t>)</a:t>
            </a:r>
            <a:endParaRPr lang="zh-TW" altLang="en-US" kern="0" dirty="0"/>
          </a:p>
          <a:p>
            <a:pPr lvl="2"/>
            <a:r>
              <a:rPr lang="zh-TW" altLang="en-US" kern="0" dirty="0"/>
              <a:t>問題</a:t>
            </a:r>
            <a:r>
              <a:rPr lang="en-US" altLang="zh-TW" kern="0" dirty="0"/>
              <a:t>4.</a:t>
            </a:r>
            <a:r>
              <a:rPr lang="zh-TW" altLang="en-US" dirty="0"/>
              <a:t>主網域</a:t>
            </a:r>
            <a:r>
              <a:rPr lang="en-US" altLang="zh-TW" dirty="0"/>
              <a:t>(primary domain name)</a:t>
            </a:r>
            <a:r>
              <a:rPr lang="zh-TW" altLang="en-US" dirty="0"/>
              <a:t>為何</a:t>
            </a:r>
            <a:r>
              <a:rPr lang="en-US" altLang="zh-TW" dirty="0"/>
              <a:t>?</a:t>
            </a:r>
            <a:r>
              <a:rPr lang="en-US" altLang="zh-TW" kern="0" dirty="0"/>
              <a:t>(</a:t>
            </a:r>
            <a:r>
              <a:rPr lang="zh-TW" altLang="en-US" kern="0" dirty="0"/>
              <a:t>原第</a:t>
            </a:r>
            <a:r>
              <a:rPr lang="en-US" altLang="zh-TW" kern="0" dirty="0"/>
              <a:t>7</a:t>
            </a:r>
            <a:r>
              <a:rPr lang="zh-TW" altLang="en-US" kern="0" dirty="0"/>
              <a:t>題</a:t>
            </a:r>
            <a:r>
              <a:rPr lang="en-US" altLang="zh-TW" kern="0" dirty="0"/>
              <a:t>)</a:t>
            </a:r>
          </a:p>
          <a:p>
            <a:pPr lvl="2"/>
            <a:r>
              <a:rPr lang="zh-TW" altLang="en-US" kern="0" dirty="0"/>
              <a:t>問題</a:t>
            </a:r>
            <a:r>
              <a:rPr lang="en-US" altLang="zh-TW" kern="0" dirty="0"/>
              <a:t>5.</a:t>
            </a:r>
            <a:r>
              <a:rPr lang="zh-TW" altLang="en-US" dirty="0"/>
              <a:t>最後記錄的電腦關閉日期</a:t>
            </a:r>
            <a:r>
              <a:rPr lang="en-US" altLang="zh-TW" dirty="0"/>
              <a:t>/</a:t>
            </a:r>
            <a:r>
              <a:rPr lang="zh-TW" altLang="en-US" dirty="0"/>
              <a:t>時間是什麼時候？</a:t>
            </a:r>
            <a:r>
              <a:rPr lang="en-US" altLang="zh-TW" kern="0" dirty="0"/>
              <a:t>(</a:t>
            </a:r>
            <a:r>
              <a:rPr lang="zh-TW" altLang="en-US" kern="0" dirty="0"/>
              <a:t>原第</a:t>
            </a:r>
            <a:r>
              <a:rPr lang="en-US" altLang="zh-TW" kern="0" dirty="0"/>
              <a:t>8</a:t>
            </a:r>
            <a:r>
              <a:rPr lang="zh-TW" altLang="en-US" kern="0" dirty="0"/>
              <a:t>題</a:t>
            </a:r>
            <a:r>
              <a:rPr lang="en-US" altLang="zh-TW" kern="0" dirty="0"/>
              <a:t>)</a:t>
            </a:r>
          </a:p>
          <a:p>
            <a:pPr lvl="2"/>
            <a:r>
              <a:rPr lang="zh-TW" altLang="en-US" kern="0" dirty="0"/>
              <a:t>問題</a:t>
            </a:r>
            <a:r>
              <a:rPr lang="en-US" altLang="zh-TW" kern="0" dirty="0"/>
              <a:t>6.</a:t>
            </a:r>
            <a:r>
              <a:rPr lang="zh-TW" altLang="en-US" dirty="0"/>
              <a:t>最後登入電腦的使用者是誰？</a:t>
            </a:r>
            <a:r>
              <a:rPr lang="en-US" altLang="zh-TW" kern="0" dirty="0"/>
              <a:t>(</a:t>
            </a:r>
            <a:r>
              <a:rPr lang="zh-TW" altLang="en-US" kern="0" dirty="0"/>
              <a:t>原第</a:t>
            </a:r>
            <a:r>
              <a:rPr lang="en-US" altLang="zh-TW" kern="0" dirty="0"/>
              <a:t>11</a:t>
            </a:r>
            <a:r>
              <a:rPr lang="zh-TW" altLang="en-US" kern="0" dirty="0"/>
              <a:t>題</a:t>
            </a:r>
            <a:r>
              <a:rPr lang="en-US" altLang="zh-TW" kern="0" dirty="0"/>
              <a:t>)</a:t>
            </a:r>
            <a:endParaRPr lang="zh-TW" altLang="en-US" kern="0" dirty="0"/>
          </a:p>
          <a:p>
            <a:pPr lvl="2"/>
            <a:r>
              <a:rPr lang="zh-TW" altLang="en-US" kern="0" dirty="0"/>
              <a:t>問題</a:t>
            </a:r>
            <a:r>
              <a:rPr lang="en-US" altLang="zh-TW" kern="0" dirty="0"/>
              <a:t>7.</a:t>
            </a:r>
            <a:r>
              <a:rPr lang="zh-TW" altLang="en-US" dirty="0"/>
              <a:t>搜尋名稱「</a:t>
            </a:r>
            <a:r>
              <a:rPr lang="en-US" altLang="zh-TW" dirty="0"/>
              <a:t>Greg </a:t>
            </a:r>
            <a:r>
              <a:rPr lang="en-US" altLang="zh-TW" dirty="0" err="1"/>
              <a:t>Schardt</a:t>
            </a:r>
            <a:r>
              <a:rPr lang="zh-TW" altLang="en-US" dirty="0"/>
              <a:t>」會顯示多個符合項目。其中一個證明</a:t>
            </a:r>
            <a:r>
              <a:rPr lang="en-US" altLang="zh-TW" dirty="0"/>
              <a:t>Greg </a:t>
            </a:r>
            <a:r>
              <a:rPr lang="en-US" altLang="zh-TW" dirty="0" err="1"/>
              <a:t>Schardt</a:t>
            </a:r>
            <a:r>
              <a:rPr lang="zh-TW" altLang="en-US" dirty="0"/>
              <a:t>是</a:t>
            </a:r>
            <a:r>
              <a:rPr lang="en-US" altLang="zh-TW" kern="0" dirty="0"/>
              <a:t>“</a:t>
            </a:r>
            <a:r>
              <a:rPr lang="en-US" altLang="zh-TW" kern="0" dirty="0" err="1"/>
              <a:t>Mr.Evil</a:t>
            </a:r>
            <a:r>
              <a:rPr lang="en-US" altLang="zh-TW" kern="0" dirty="0"/>
              <a:t>”</a:t>
            </a:r>
            <a:r>
              <a:rPr lang="zh-TW" altLang="en-US" dirty="0"/>
              <a:t>，也是這台電腦的管理員。它是什麼文件？該文件與什麼軟體程式相關？</a:t>
            </a:r>
            <a:r>
              <a:rPr lang="en-US" altLang="zh-TW" kern="0" dirty="0"/>
              <a:t>(</a:t>
            </a:r>
            <a:r>
              <a:rPr lang="zh-TW" altLang="en-US" kern="0" dirty="0"/>
              <a:t>改自原第</a:t>
            </a:r>
            <a:r>
              <a:rPr lang="en-US" altLang="zh-TW" kern="0" dirty="0"/>
              <a:t>12</a:t>
            </a:r>
            <a:r>
              <a:rPr lang="zh-TW" altLang="en-US" kern="0" dirty="0"/>
              <a:t>題</a:t>
            </a:r>
            <a:r>
              <a:rPr lang="en-US" altLang="zh-TW" kern="0" dirty="0"/>
              <a:t>)</a:t>
            </a:r>
            <a:endParaRPr lang="zh-TW" altLang="en-US" kern="0" dirty="0"/>
          </a:p>
          <a:p>
            <a:endParaRPr lang="en-US" altLang="zh-TW" kern="0" dirty="0">
              <a:solidFill>
                <a:schemeClr val="tx1"/>
              </a:solidFill>
            </a:endParaRPr>
          </a:p>
        </p:txBody>
      </p:sp>
      <p:sp>
        <p:nvSpPr>
          <p:cNvPr id="6" name="標題 2">
            <a:extLst>
              <a:ext uri="{FF2B5EF4-FFF2-40B4-BE49-F238E27FC236}">
                <a16:creationId xmlns:a16="http://schemas.microsoft.com/office/drawing/2014/main" id="{87B72884-BB68-45B0-8300-5C3124D942B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(2/4)</a:t>
            </a:r>
            <a:endParaRPr lang="zh-TW" altLang="en-US" dirty="0"/>
          </a:p>
        </p:txBody>
      </p:sp>
    </p:spTree>
    <p:extLst>
      <p:ext uri="{BB962C8B-B14F-4D97-AF65-F5344CB8AC3E}">
        <p14:creationId xmlns:p14="http://schemas.microsoft.com/office/powerpoint/2010/main" val="756211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523220"/>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effectLst>
                  <a:outerShdw blurRad="38100" dist="38100" dir="2700000" algn="tl">
                    <a:srgbClr val="000000">
                      <a:alpha val="43137"/>
                    </a:srgbClr>
                  </a:outerShdw>
                </a:effectLst>
              </a:rPr>
              <a:t>C:\Windows\system32\</a:t>
            </a:r>
            <a:r>
              <a:rPr lang="en-US" altLang="zh-TW" sz="1400" b="1" dirty="0" err="1">
                <a:solidFill>
                  <a:srgbClr val="FF0000"/>
                </a:solidFill>
                <a:effectLst>
                  <a:outerShdw blurRad="38100" dist="38100" dir="2700000" algn="tl">
                    <a:srgbClr val="000000">
                      <a:alpha val="43137"/>
                    </a:srgbClr>
                  </a:outerShdw>
                </a:effectLst>
              </a:rPr>
              <a:t>config</a:t>
            </a:r>
            <a:r>
              <a:rPr lang="en-US" altLang="zh-TW" sz="1400" dirty="0"/>
              <a:t>\</a:t>
            </a:r>
            <a:r>
              <a:rPr lang="en-US" altLang="zh-TW" sz="1400" b="1" dirty="0">
                <a:solidFill>
                  <a:srgbClr val="0070C0"/>
                </a:solidFill>
                <a:effectLst>
                  <a:outerShdw blurRad="38100" dist="38100" dir="2700000" algn="tl">
                    <a:srgbClr val="000000">
                      <a:alpha val="43137"/>
                    </a:srgbClr>
                  </a:outerShdw>
                </a:effectLst>
              </a:rPr>
              <a:t>Software</a:t>
            </a:r>
            <a:r>
              <a:rPr lang="en-US" altLang="zh-TW" sz="1400" dirty="0"/>
              <a:t>\</a:t>
            </a:r>
            <a:r>
              <a:rPr lang="zh-TW" altLang="en-US" sz="1400" dirty="0"/>
              <a:t> </a:t>
            </a:r>
            <a:r>
              <a:rPr lang="en-US" altLang="zh-TW" sz="1400" b="1" dirty="0">
                <a:solidFill>
                  <a:schemeClr val="accent1">
                    <a:lumMod val="50000"/>
                  </a:schemeClr>
                </a:solidFill>
                <a:effectLst>
                  <a:outerShdw blurRad="38100" dist="38100" dir="2700000" algn="tl">
                    <a:srgbClr val="000000">
                      <a:alpha val="43137"/>
                    </a:srgbClr>
                  </a:outerShdw>
                </a:effectLst>
              </a:rPr>
              <a:t>Microsoft\Windows NT\</a:t>
            </a:r>
            <a:r>
              <a:rPr lang="en-US" altLang="zh-TW" sz="1400" b="1" dirty="0" err="1">
                <a:solidFill>
                  <a:schemeClr val="accent1">
                    <a:lumMod val="50000"/>
                  </a:schemeClr>
                </a:solidFill>
                <a:effectLst>
                  <a:outerShdw blurRad="38100" dist="38100" dir="2700000" algn="tl">
                    <a:srgbClr val="000000">
                      <a:alpha val="43137"/>
                    </a:srgbClr>
                  </a:outerShdw>
                </a:effectLst>
              </a:rPr>
              <a:t>CurrentVersion</a:t>
            </a:r>
            <a:r>
              <a:rPr lang="en-US" altLang="zh-TW" sz="1400" b="1" dirty="0">
                <a:solidFill>
                  <a:schemeClr val="accent1">
                    <a:lumMod val="50000"/>
                  </a:schemeClr>
                </a:solidFill>
                <a:effectLst>
                  <a:outerShdw blurRad="38100" dist="38100" dir="2700000" algn="tl">
                    <a:srgbClr val="000000">
                      <a:alpha val="43137"/>
                    </a:srgbClr>
                  </a:outerShdw>
                </a:effectLst>
              </a:rPr>
              <a:t>\</a:t>
            </a:r>
            <a:r>
              <a:rPr lang="en-US" altLang="zh-TW" sz="1400" b="1" dirty="0" err="1">
                <a:solidFill>
                  <a:schemeClr val="accent1">
                    <a:lumMod val="50000"/>
                  </a:schemeClr>
                </a:solidFill>
                <a:effectLst>
                  <a:outerShdw blurRad="38100" dist="38100" dir="2700000" algn="tl">
                    <a:srgbClr val="000000">
                      <a:alpha val="43137"/>
                    </a:srgbClr>
                  </a:outerShdw>
                </a:effectLst>
              </a:rPr>
              <a:t>InstallDate</a:t>
            </a:r>
            <a:r>
              <a:rPr lang="en-US" altLang="zh-TW" sz="1400" dirty="0"/>
              <a:t>”</a:t>
            </a:r>
            <a:endParaRPr lang="zh-TW" altLang="en-US" sz="1400" dirty="0"/>
          </a:p>
        </p:txBody>
      </p:sp>
      <p:pic>
        <p:nvPicPr>
          <p:cNvPr id="6" name="圖片 5"/>
          <p:cNvPicPr>
            <a:picLocks noChangeAspect="1"/>
          </p:cNvPicPr>
          <p:nvPr/>
        </p:nvPicPr>
        <p:blipFill>
          <a:blip r:embed="rId3"/>
          <a:stretch>
            <a:fillRect/>
          </a:stretch>
        </p:blipFill>
        <p:spPr>
          <a:xfrm>
            <a:off x="1763688" y="2605524"/>
            <a:ext cx="4916873" cy="3615439"/>
          </a:xfrm>
          <a:prstGeom prst="rect">
            <a:avLst/>
          </a:prstGeom>
        </p:spPr>
      </p:pic>
      <p:pic>
        <p:nvPicPr>
          <p:cNvPr id="7" name="圖片 6"/>
          <p:cNvPicPr>
            <a:picLocks noChangeAspect="1"/>
          </p:cNvPicPr>
          <p:nvPr/>
        </p:nvPicPr>
        <p:blipFill>
          <a:blip r:embed="rId4"/>
          <a:stretch>
            <a:fillRect/>
          </a:stretch>
        </p:blipFill>
        <p:spPr>
          <a:xfrm>
            <a:off x="3157946" y="2836808"/>
            <a:ext cx="2333625" cy="609600"/>
          </a:xfrm>
          <a:prstGeom prst="rect">
            <a:avLst/>
          </a:prstGeom>
        </p:spPr>
      </p:pic>
      <p:pic>
        <p:nvPicPr>
          <p:cNvPr id="8" name="圖片 7"/>
          <p:cNvPicPr>
            <a:picLocks noChangeAspect="1"/>
          </p:cNvPicPr>
          <p:nvPr/>
        </p:nvPicPr>
        <p:blipFill>
          <a:blip r:embed="rId5"/>
          <a:stretch>
            <a:fillRect/>
          </a:stretch>
        </p:blipFill>
        <p:spPr>
          <a:xfrm>
            <a:off x="5240638" y="3544842"/>
            <a:ext cx="3557262" cy="2526286"/>
          </a:xfrm>
          <a:prstGeom prst="rect">
            <a:avLst/>
          </a:prstGeom>
        </p:spPr>
      </p:pic>
      <p:sp>
        <p:nvSpPr>
          <p:cNvPr id="9" name="矩形 8"/>
          <p:cNvSpPr/>
          <p:nvPr/>
        </p:nvSpPr>
        <p:spPr>
          <a:xfrm>
            <a:off x="1187624" y="2424780"/>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①</a:t>
            </a:r>
          </a:p>
        </p:txBody>
      </p:sp>
      <p:cxnSp>
        <p:nvCxnSpPr>
          <p:cNvPr id="11" name="直線單箭頭接點 10"/>
          <p:cNvCxnSpPr>
            <a:stCxn id="9" idx="2"/>
          </p:cNvCxnSpPr>
          <p:nvPr/>
        </p:nvCxnSpPr>
        <p:spPr bwMode="auto">
          <a:xfrm>
            <a:off x="1395373" y="2794112"/>
            <a:ext cx="800363" cy="292644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 name="矩形 11"/>
          <p:cNvSpPr/>
          <p:nvPr/>
        </p:nvSpPr>
        <p:spPr>
          <a:xfrm>
            <a:off x="4056536" y="2403780"/>
            <a:ext cx="415498" cy="369332"/>
          </a:xfrm>
          <a:prstGeom prst="rect">
            <a:avLst/>
          </a:prstGeom>
        </p:spPr>
        <p:txBody>
          <a:bodyPr wrap="none">
            <a:spAutoFit/>
          </a:bodyPr>
          <a:lstStyle/>
          <a:p>
            <a:r>
              <a:rPr lang="zh-TW" altLang="en-US" b="1" dirty="0">
                <a:solidFill>
                  <a:srgbClr val="0070C0"/>
                </a:solidFill>
                <a:effectLst>
                  <a:outerShdw blurRad="38100" dist="38100" dir="2700000" algn="tl">
                    <a:srgbClr val="000000">
                      <a:alpha val="43137"/>
                    </a:srgbClr>
                  </a:outerShdw>
                </a:effectLst>
              </a:rPr>
              <a:t>②</a:t>
            </a:r>
          </a:p>
        </p:txBody>
      </p:sp>
      <p:cxnSp>
        <p:nvCxnSpPr>
          <p:cNvPr id="14" name="直線單箭頭接點 13"/>
          <p:cNvCxnSpPr/>
          <p:nvPr/>
        </p:nvCxnSpPr>
        <p:spPr bwMode="auto">
          <a:xfrm flipH="1">
            <a:off x="2788619" y="2719713"/>
            <a:ext cx="1388863" cy="497331"/>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15" name="矩形 14"/>
          <p:cNvSpPr/>
          <p:nvPr/>
        </p:nvSpPr>
        <p:spPr>
          <a:xfrm>
            <a:off x="6764882" y="2536706"/>
            <a:ext cx="415498" cy="369332"/>
          </a:xfrm>
          <a:prstGeom prst="rect">
            <a:avLst/>
          </a:prstGeom>
        </p:spPr>
        <p:txBody>
          <a:bodyPr wrap="none">
            <a:spAutoFit/>
          </a:bodyPr>
          <a:lstStyle/>
          <a:p>
            <a:r>
              <a:rPr lang="zh-TW" altLang="en-US" b="1" dirty="0">
                <a:solidFill>
                  <a:schemeClr val="accent1">
                    <a:lumMod val="50000"/>
                  </a:schemeClr>
                </a:solidFill>
                <a:effectLst>
                  <a:outerShdw blurRad="38100" dist="38100" dir="2700000" algn="tl">
                    <a:srgbClr val="000000">
                      <a:alpha val="43137"/>
                    </a:srgbClr>
                  </a:outerShdw>
                </a:effectLst>
              </a:rPr>
              <a:t>③</a:t>
            </a:r>
          </a:p>
        </p:txBody>
      </p:sp>
      <p:sp>
        <p:nvSpPr>
          <p:cNvPr id="19" name="右大括弧 18"/>
          <p:cNvSpPr/>
          <p:nvPr/>
        </p:nvSpPr>
        <p:spPr bwMode="auto">
          <a:xfrm rot="5400000">
            <a:off x="6852673" y="360132"/>
            <a:ext cx="195695" cy="432499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21" name="直線單箭頭接點 20"/>
          <p:cNvCxnSpPr/>
          <p:nvPr/>
        </p:nvCxnSpPr>
        <p:spPr bwMode="auto">
          <a:xfrm flipH="1">
            <a:off x="3092250" y="2794112"/>
            <a:ext cx="3833198" cy="2854436"/>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
        <p:nvSpPr>
          <p:cNvPr id="22" name="矩形 21"/>
          <p:cNvSpPr/>
          <p:nvPr/>
        </p:nvSpPr>
        <p:spPr bwMode="auto">
          <a:xfrm>
            <a:off x="5364088" y="4496420"/>
            <a:ext cx="2088232" cy="14401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4" name="矩形 23"/>
          <p:cNvSpPr/>
          <p:nvPr/>
        </p:nvSpPr>
        <p:spPr>
          <a:xfrm>
            <a:off x="7541665" y="4383762"/>
            <a:ext cx="1085554" cy="369332"/>
          </a:xfrm>
          <a:prstGeom prst="rect">
            <a:avLst/>
          </a:prstGeom>
        </p:spPr>
        <p:txBody>
          <a:bodyPr wrap="none">
            <a:spAutoFit/>
          </a:bodyPr>
          <a:lstStyle/>
          <a:p>
            <a:r>
              <a:rPr lang="en-US" altLang="zh-TW" b="1" dirty="0">
                <a:solidFill>
                  <a:srgbClr val="FF0000"/>
                </a:solidFill>
                <a:effectLst>
                  <a:outerShdw blurRad="38100" dist="38100" dir="2700000" algn="tl">
                    <a:srgbClr val="000000">
                      <a:alpha val="43137"/>
                    </a:srgbClr>
                  </a:outerShdw>
                </a:effectLst>
              </a:rPr>
              <a:t>B.</a:t>
            </a:r>
            <a:r>
              <a:rPr lang="zh-TW" altLang="en-US" b="1" dirty="0">
                <a:solidFill>
                  <a:srgbClr val="FF0000"/>
                </a:solidFill>
                <a:effectLst>
                  <a:outerShdw blurRad="38100" dist="38100" dir="2700000" algn="tl">
                    <a:srgbClr val="000000">
                      <a:alpha val="43137"/>
                    </a:srgbClr>
                  </a:outerShdw>
                </a:effectLst>
              </a:rPr>
              <a:t>的解答</a:t>
            </a:r>
          </a:p>
        </p:txBody>
      </p: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effectLst>
                  <a:outerShdw blurRad="38100" dist="38100" dir="2700000" algn="tl">
                    <a:srgbClr val="000000">
                      <a:alpha val="43137"/>
                    </a:srgbClr>
                  </a:outerShdw>
                </a:effectLst>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spTree>
    <p:extLst>
      <p:ext uri="{BB962C8B-B14F-4D97-AF65-F5344CB8AC3E}">
        <p14:creationId xmlns:p14="http://schemas.microsoft.com/office/powerpoint/2010/main" val="3065705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51520" y="928564"/>
            <a:ext cx="8231262" cy="5112568"/>
          </a:xfrm>
        </p:spPr>
        <p:txBody>
          <a:bodyPr/>
          <a:lstStyle/>
          <a:p>
            <a:r>
              <a:rPr lang="zh-TW" altLang="en-US" dirty="0"/>
              <a:t>問題</a:t>
            </a:r>
            <a:r>
              <a:rPr lang="en-US" altLang="zh-TW" dirty="0"/>
              <a:t>1.</a:t>
            </a:r>
            <a:r>
              <a:rPr lang="zh-TW" altLang="en-US" dirty="0"/>
              <a:t>電腦安裝日期是什麼時候？</a:t>
            </a:r>
            <a:endParaRPr lang="en-US" altLang="zh-TW" dirty="0"/>
          </a:p>
          <a:p>
            <a:pPr lvl="3">
              <a:buFont typeface="DokChampa"/>
              <a:buChar char="–"/>
            </a:pPr>
            <a:r>
              <a:rPr lang="en-US" altLang="zh-TW" dirty="0"/>
              <a:t>"1092955707"</a:t>
            </a:r>
            <a:r>
              <a:rPr lang="zh-TW" altLang="en-US" dirty="0"/>
              <a:t>是標準的</a:t>
            </a:r>
            <a:r>
              <a:rPr lang="en-US" altLang="zh-TW" dirty="0"/>
              <a:t>UNIX</a:t>
            </a:r>
            <a:r>
              <a:rPr lang="zh-TW" altLang="en-US" dirty="0"/>
              <a:t>時間格式</a:t>
            </a:r>
            <a:r>
              <a:rPr lang="en-US" altLang="zh-TW" dirty="0"/>
              <a:t>(time format)</a:t>
            </a:r>
          </a:p>
          <a:p>
            <a:pPr lvl="3">
              <a:buFont typeface="DokChampa"/>
              <a:buChar char="–"/>
            </a:pPr>
            <a:r>
              <a:rPr lang="zh-TW" altLang="en-US" dirty="0"/>
              <a:t>需轉換成可閱讀的形式</a:t>
            </a:r>
            <a:r>
              <a:rPr lang="en-US" altLang="zh-TW" dirty="0"/>
              <a:t>Google</a:t>
            </a:r>
            <a:r>
              <a:rPr lang="zh-TW" altLang="en-US" dirty="0"/>
              <a:t>搜尋可找到很多轉換器</a:t>
            </a:r>
            <a:r>
              <a:rPr lang="en-US" altLang="zh-TW" b="1" dirty="0">
                <a:effectLst>
                  <a:outerShdw blurRad="38100" dist="38100" dir="2700000" algn="tl">
                    <a:srgbClr val="000000">
                      <a:alpha val="43137"/>
                    </a:srgbClr>
                  </a:outerShdw>
                </a:effectLst>
              </a:rPr>
              <a:t>https://www.unixtimestamp.com/</a:t>
            </a:r>
            <a:endParaRPr lang="zh-TW" altLang="en-US" b="1" dirty="0">
              <a:effectLst>
                <a:outerShdw blurRad="38100" dist="38100" dir="2700000" algn="tl">
                  <a:srgbClr val="000000">
                    <a:alpha val="43137"/>
                  </a:srgbClr>
                </a:outerShdw>
              </a:effectLst>
            </a:endParaRPr>
          </a:p>
          <a:p>
            <a:pPr lvl="3"/>
            <a:endParaRPr lang="en-US" altLang="zh-TW" dirty="0"/>
          </a:p>
        </p:txBody>
      </p:sp>
      <p:pic>
        <p:nvPicPr>
          <p:cNvPr id="5" name="圖片 4"/>
          <p:cNvPicPr>
            <a:picLocks noChangeAspect="1"/>
          </p:cNvPicPr>
          <p:nvPr/>
        </p:nvPicPr>
        <p:blipFill>
          <a:blip r:embed="rId3"/>
          <a:stretch>
            <a:fillRect/>
          </a:stretch>
        </p:blipFill>
        <p:spPr>
          <a:xfrm>
            <a:off x="1043608" y="2708920"/>
            <a:ext cx="5688632" cy="3569946"/>
          </a:xfrm>
          <a:prstGeom prst="rect">
            <a:avLst/>
          </a:prstGeom>
        </p:spPr>
      </p:pic>
      <p:sp>
        <p:nvSpPr>
          <p:cNvPr id="13" name="矩形 12"/>
          <p:cNvSpPr/>
          <p:nvPr/>
        </p:nvSpPr>
        <p:spPr bwMode="auto">
          <a:xfrm>
            <a:off x="2843808" y="5157192"/>
            <a:ext cx="2448272"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8" name="矩形 17"/>
          <p:cNvSpPr/>
          <p:nvPr/>
        </p:nvSpPr>
        <p:spPr bwMode="auto">
          <a:xfrm>
            <a:off x="1259632" y="3384215"/>
            <a:ext cx="864096"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6" name="矩形 15"/>
          <p:cNvSpPr/>
          <p:nvPr/>
        </p:nvSpPr>
        <p:spPr>
          <a:xfrm>
            <a:off x="380041" y="3374923"/>
            <a:ext cx="877163"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①輸入</a:t>
            </a:r>
          </a:p>
        </p:txBody>
      </p:sp>
      <p:sp>
        <p:nvSpPr>
          <p:cNvPr id="17" name="矩形 16"/>
          <p:cNvSpPr/>
          <p:nvPr/>
        </p:nvSpPr>
        <p:spPr>
          <a:xfrm>
            <a:off x="1691680" y="5147900"/>
            <a:ext cx="1103187"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②</a:t>
            </a:r>
            <a:r>
              <a:rPr lang="en-US" altLang="zh-TW" b="1" dirty="0">
                <a:solidFill>
                  <a:srgbClr val="FF0000"/>
                </a:solidFill>
                <a:effectLst>
                  <a:outerShdw blurRad="38100" dist="38100" dir="2700000" algn="tl">
                    <a:srgbClr val="000000">
                      <a:alpha val="43137"/>
                    </a:srgbClr>
                  </a:outerShdw>
                </a:effectLst>
              </a:rPr>
              <a:t>A.</a:t>
            </a:r>
            <a:r>
              <a:rPr lang="zh-TW" altLang="en-US" b="1" dirty="0">
                <a:solidFill>
                  <a:srgbClr val="FF0000"/>
                </a:solidFill>
                <a:effectLst>
                  <a:outerShdw blurRad="38100" dist="38100" dir="2700000" algn="tl">
                    <a:srgbClr val="000000">
                      <a:alpha val="43137"/>
                    </a:srgbClr>
                  </a:outerShdw>
                </a:effectLst>
              </a:rPr>
              <a:t>答案</a:t>
            </a:r>
          </a:p>
        </p:txBody>
      </p:sp>
      <p:sp>
        <p:nvSpPr>
          <p:cNvPr id="11" name="標題 2">
            <a:extLst>
              <a:ext uri="{FF2B5EF4-FFF2-40B4-BE49-F238E27FC236}">
                <a16:creationId xmlns:a16="http://schemas.microsoft.com/office/drawing/2014/main" id="{C3E64374-C241-418D-BC6C-F6DAED333AF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(4/4)</a:t>
            </a:r>
            <a:endParaRPr lang="zh-TW" altLang="en-US" dirty="0"/>
          </a:p>
        </p:txBody>
      </p:sp>
    </p:spTree>
    <p:extLst>
      <p:ext uri="{BB962C8B-B14F-4D97-AF65-F5344CB8AC3E}">
        <p14:creationId xmlns:p14="http://schemas.microsoft.com/office/powerpoint/2010/main" val="2844302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pic>
        <p:nvPicPr>
          <p:cNvPr id="3" name="圖片 2"/>
          <p:cNvPicPr>
            <a:picLocks noChangeAspect="1"/>
          </p:cNvPicPr>
          <p:nvPr/>
        </p:nvPicPr>
        <p:blipFill>
          <a:blip r:embed="rId3"/>
          <a:stretch>
            <a:fillRect/>
          </a:stretch>
        </p:blipFill>
        <p:spPr>
          <a:xfrm>
            <a:off x="815200" y="2474815"/>
            <a:ext cx="7488832" cy="4050529"/>
          </a:xfrm>
          <a:prstGeom prst="rect">
            <a:avLst/>
          </a:prstGeom>
        </p:spPr>
      </p:pic>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spTree>
    <p:extLst>
      <p:ext uri="{BB962C8B-B14F-4D97-AF65-F5344CB8AC3E}">
        <p14:creationId xmlns:p14="http://schemas.microsoft.com/office/powerpoint/2010/main" val="2947942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983" y="193836"/>
            <a:ext cx="8073857" cy="777600"/>
          </a:xfrm>
        </p:spPr>
        <p:txBody>
          <a:bodyPr>
            <a:normAutofit/>
          </a:bodyPr>
          <a:lstStyle/>
          <a:p>
            <a:pPr lvl="1"/>
            <a:r>
              <a:rPr lang="en-US" altLang="zh-TW" sz="4400" dirty="0" err="1">
                <a:solidFill>
                  <a:srgbClr val="039C97"/>
                </a:solidFill>
                <a:latin typeface="+mj-ea"/>
                <a:ea typeface="+mj-ea"/>
                <a:cs typeface="+mj-cs"/>
              </a:rPr>
              <a:t>Widnows</a:t>
            </a:r>
            <a:r>
              <a:rPr lang="zh-TW" altLang="en-US" sz="4400" dirty="0">
                <a:solidFill>
                  <a:srgbClr val="039C97"/>
                </a:solidFill>
                <a:latin typeface="+mj-ea"/>
                <a:ea typeface="+mj-ea"/>
                <a:cs typeface="+mj-cs"/>
              </a:rPr>
              <a:t>登錄檔鑑識分析</a:t>
            </a:r>
            <a:r>
              <a:rPr lang="en-US" altLang="zh-TW" sz="4400" dirty="0">
                <a:solidFill>
                  <a:srgbClr val="039C97"/>
                </a:solidFill>
                <a:latin typeface="+mj-ea"/>
                <a:ea typeface="+mj-ea"/>
                <a:cs typeface="+mj-cs"/>
              </a:rPr>
              <a:t>(1/5)</a:t>
            </a:r>
            <a:endParaRPr lang="zh-TW" altLang="en-US" sz="4400" dirty="0">
              <a:solidFill>
                <a:srgbClr val="039C97"/>
              </a:solidFill>
              <a:latin typeface="+mj-ea"/>
              <a:ea typeface="+mj-ea"/>
              <a:cs typeface="+mj-cs"/>
            </a:endParaRPr>
          </a:p>
        </p:txBody>
      </p:sp>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425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p>
          <a:p>
            <a:pPr lvl="1"/>
            <a:r>
              <a:rPr lang="zh-TW" altLang="en-US" dirty="0"/>
              <a:t>登錄檔</a:t>
            </a:r>
            <a:r>
              <a:rPr lang="en-US" altLang="zh-TW" dirty="0"/>
              <a:t>(Registry|</a:t>
            </a:r>
            <a:r>
              <a:rPr lang="zh-TW" altLang="en-US" dirty="0"/>
              <a:t>註冊表</a:t>
            </a:r>
            <a:r>
              <a:rPr lang="en-US" altLang="zh-TW" dirty="0"/>
              <a:t>)</a:t>
            </a:r>
            <a:r>
              <a:rPr lang="zh-TW" altLang="en-US" dirty="0"/>
              <a:t>是</a:t>
            </a:r>
            <a:r>
              <a:rPr lang="en-US" altLang="zh-TW" dirty="0"/>
              <a:t>Microsoft Windows</a:t>
            </a:r>
            <a:r>
              <a:rPr lang="zh-TW" altLang="en-US" dirty="0"/>
              <a:t>作業系統與其應用程式中的一個重要的</a:t>
            </a:r>
            <a:r>
              <a:rPr lang="zh-TW" altLang="en-US" b="1" dirty="0">
                <a:solidFill>
                  <a:srgbClr val="FF0000"/>
                </a:solidFill>
                <a:effectLst>
                  <a:outerShdw blurRad="38100" dist="38100" dir="2700000" algn="tl">
                    <a:srgbClr val="000000">
                      <a:alpha val="43137"/>
                    </a:srgbClr>
                  </a:outerShdw>
                </a:effectLst>
              </a:rPr>
              <a:t>階層型資料庫</a:t>
            </a:r>
            <a:endParaRPr lang="en-US" altLang="zh-TW" b="1" dirty="0">
              <a:solidFill>
                <a:srgbClr val="FF0000"/>
              </a:solidFill>
              <a:effectLst>
                <a:outerShdw blurRad="38100" dist="38100" dir="2700000" algn="tl">
                  <a:srgbClr val="000000">
                    <a:alpha val="43137"/>
                  </a:srgbClr>
                </a:outerShdw>
              </a:effectLst>
            </a:endParaRPr>
          </a:p>
          <a:p>
            <a:pPr lvl="1"/>
            <a:r>
              <a:rPr lang="zh-TW" altLang="en-US" dirty="0"/>
              <a:t>登錄檔是</a:t>
            </a:r>
            <a:r>
              <a:rPr lang="en-US" altLang="zh-TW" dirty="0"/>
              <a:t>Windows</a:t>
            </a:r>
            <a:r>
              <a:rPr lang="zh-TW" altLang="en-US" dirty="0"/>
              <a:t>作業系統的核心，用來儲存系統與應用程式的設定資訊</a:t>
            </a:r>
            <a:endParaRPr lang="en-US" altLang="zh-TW" dirty="0"/>
          </a:p>
          <a:p>
            <a:pPr lvl="1"/>
            <a:r>
              <a:rPr lang="zh-TW" altLang="en-US" dirty="0"/>
              <a:t>一些惡意程式為了達到隨系統自動啟動的目的，會在登錄檔建立</a:t>
            </a:r>
            <a:r>
              <a:rPr lang="zh-TW" altLang="en-US" b="1" dirty="0">
                <a:solidFill>
                  <a:srgbClr val="FF0000"/>
                </a:solidFill>
                <a:effectLst>
                  <a:outerShdw blurRad="38100" dist="38100" dir="2700000" algn="tl">
                    <a:srgbClr val="000000">
                      <a:alpha val="43137"/>
                    </a:srgbClr>
                  </a:outerShdw>
                </a:effectLst>
              </a:rPr>
              <a:t>啟動項</a:t>
            </a:r>
            <a:r>
              <a:rPr lang="zh-TW" altLang="en-US" dirty="0"/>
              <a:t>，因此監視登錄檔能夠有效地預防該類惡意程式的攻擊</a:t>
            </a:r>
            <a:endParaRPr lang="en-US" altLang="zh-TW" dirty="0"/>
          </a:p>
          <a:p>
            <a:pPr lvl="1"/>
            <a:endParaRPr lang="zh-TW" altLang="en-US" dirty="0"/>
          </a:p>
          <a:p>
            <a:pPr marL="288000" lvl="1" indent="0">
              <a:buNone/>
            </a:pPr>
            <a:endParaRPr lang="en-US" altLang="zh-TW" kern="0" dirty="0"/>
          </a:p>
        </p:txBody>
      </p:sp>
    </p:spTree>
    <p:extLst>
      <p:ext uri="{BB962C8B-B14F-4D97-AF65-F5344CB8AC3E}">
        <p14:creationId xmlns:p14="http://schemas.microsoft.com/office/powerpoint/2010/main" val="29311264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179512" y="980728"/>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3" name="標題 2"/>
          <p:cNvSpPr>
            <a:spLocks noGrp="1"/>
          </p:cNvSpPr>
          <p:nvPr>
            <p:ph type="title"/>
          </p:nvPr>
        </p:nvSpPr>
        <p:spPr/>
        <p:txBody>
          <a:bodyPr/>
          <a:lstStyle/>
          <a:p>
            <a:r>
              <a:rPr lang="zh-TW" altLang="en-US" dirty="0"/>
              <a:t>實作練習：登錄檔鑑識分析</a:t>
            </a:r>
            <a:r>
              <a:rPr lang="en-US" altLang="zh-TW" dirty="0"/>
              <a:t>(1/3)</a:t>
            </a:r>
            <a:endParaRPr lang="zh-TW" altLang="en-US" dirty="0"/>
          </a:p>
        </p:txBody>
      </p:sp>
      <p:pic>
        <p:nvPicPr>
          <p:cNvPr id="4" name="圖片 3"/>
          <p:cNvPicPr>
            <a:picLocks noChangeAspect="1"/>
          </p:cNvPicPr>
          <p:nvPr/>
        </p:nvPicPr>
        <p:blipFill rotWithShape="1">
          <a:blip r:embed="rId3"/>
          <a:srcRect t="2059" b="-2059"/>
          <a:stretch/>
        </p:blipFill>
        <p:spPr>
          <a:xfrm>
            <a:off x="611560" y="1916832"/>
            <a:ext cx="7661475" cy="5052492"/>
          </a:xfrm>
          <a:prstGeom prst="rect">
            <a:avLst/>
          </a:prstGeom>
        </p:spPr>
      </p:pic>
      <p:sp>
        <p:nvSpPr>
          <p:cNvPr id="6" name="矩形 5"/>
          <p:cNvSpPr/>
          <p:nvPr/>
        </p:nvSpPr>
        <p:spPr>
          <a:xfrm>
            <a:off x="295007" y="1205220"/>
            <a:ext cx="2860078" cy="523220"/>
          </a:xfrm>
          <a:prstGeom prst="rect">
            <a:avLst/>
          </a:prstGeom>
        </p:spPr>
        <p:txBody>
          <a:bodyPr wrap="none">
            <a:spAutoFit/>
          </a:bodyPr>
          <a:lstStyle/>
          <a:p>
            <a:r>
              <a:rPr lang="zh-TW" altLang="en-US" sz="2800" dirty="0"/>
              <a:t>使用</a:t>
            </a:r>
            <a:r>
              <a:rPr lang="en-US" altLang="zh-TW" sz="2800" dirty="0"/>
              <a:t>Google</a:t>
            </a:r>
            <a:r>
              <a:rPr lang="zh-TW" altLang="en-US" sz="2800" dirty="0"/>
              <a:t>搜尋</a:t>
            </a:r>
          </a:p>
        </p:txBody>
      </p:sp>
      <p:sp>
        <p:nvSpPr>
          <p:cNvPr id="7" name="圓角矩形 6"/>
          <p:cNvSpPr/>
          <p:nvPr/>
        </p:nvSpPr>
        <p:spPr bwMode="auto">
          <a:xfrm>
            <a:off x="2411760" y="2132856"/>
            <a:ext cx="259228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向右箭號 7"/>
          <p:cNvSpPr/>
          <p:nvPr/>
        </p:nvSpPr>
        <p:spPr bwMode="auto">
          <a:xfrm>
            <a:off x="295007" y="4237832"/>
            <a:ext cx="423087" cy="21602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529805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179512" y="922214"/>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pic>
        <p:nvPicPr>
          <p:cNvPr id="5" name="圖片 4"/>
          <p:cNvPicPr>
            <a:picLocks noChangeAspect="1"/>
          </p:cNvPicPr>
          <p:nvPr/>
        </p:nvPicPr>
        <p:blipFill>
          <a:blip r:embed="rId3"/>
          <a:stretch>
            <a:fillRect/>
          </a:stretch>
        </p:blipFill>
        <p:spPr>
          <a:xfrm>
            <a:off x="611560" y="2060848"/>
            <a:ext cx="7648410" cy="4479100"/>
          </a:xfrm>
          <a:prstGeom prst="rect">
            <a:avLst/>
          </a:prstGeom>
        </p:spPr>
      </p:pic>
      <p:sp>
        <p:nvSpPr>
          <p:cNvPr id="6" name="矩形 5"/>
          <p:cNvSpPr/>
          <p:nvPr/>
        </p:nvSpPr>
        <p:spPr>
          <a:xfrm>
            <a:off x="202778" y="1587184"/>
            <a:ext cx="8406680" cy="338554"/>
          </a:xfrm>
          <a:prstGeom prst="rect">
            <a:avLst/>
          </a:prstGeom>
        </p:spPr>
        <p:txBody>
          <a:bodyPr wrap="square">
            <a:spAutoFit/>
          </a:bodyPr>
          <a:lstStyle/>
          <a:p>
            <a:r>
              <a:rPr lang="en-US" altLang="zh-TW" sz="1600" dirty="0"/>
              <a:t>“</a:t>
            </a:r>
            <a:r>
              <a:rPr lang="en-US" altLang="zh-TW" sz="1600" b="1" dirty="0">
                <a:solidFill>
                  <a:srgbClr val="FF0000"/>
                </a:solidFill>
                <a:effectLst>
                  <a:outerShdw blurRad="38100" dist="38100" dir="2700000" algn="tl">
                    <a:srgbClr val="000000">
                      <a:alpha val="43137"/>
                    </a:srgbClr>
                  </a:outerShdw>
                </a:effectLst>
              </a:rPr>
              <a:t>HKEY_LOCAL_MACHINE\system</a:t>
            </a:r>
            <a:r>
              <a:rPr lang="en-US" altLang="zh-TW" sz="1600" dirty="0"/>
              <a:t>\</a:t>
            </a:r>
            <a:r>
              <a:rPr lang="en-US" altLang="zh-TW" sz="1600" dirty="0" err="1"/>
              <a:t>CurrentControlSet</a:t>
            </a:r>
            <a:r>
              <a:rPr lang="en-US" altLang="zh-TW" sz="1600" dirty="0"/>
              <a:t>\Control\</a:t>
            </a:r>
            <a:r>
              <a:rPr lang="en-US" altLang="zh-TW" sz="1600" dirty="0" err="1"/>
              <a:t>TimeZoneInformation</a:t>
            </a:r>
            <a:r>
              <a:rPr lang="en-US" altLang="zh-TW" sz="1600" dirty="0"/>
              <a:t>”</a:t>
            </a:r>
            <a:endParaRPr lang="zh-TW" altLang="en-US" sz="1600" dirty="0"/>
          </a:p>
        </p:txBody>
      </p:sp>
      <p:sp>
        <p:nvSpPr>
          <p:cNvPr id="7" name="矩形 6"/>
          <p:cNvSpPr/>
          <p:nvPr/>
        </p:nvSpPr>
        <p:spPr>
          <a:xfrm>
            <a:off x="818623" y="5085184"/>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①</a:t>
            </a:r>
            <a:endParaRPr lang="zh-TW" altLang="en-US" dirty="0"/>
          </a:p>
        </p:txBody>
      </p:sp>
      <p:sp>
        <p:nvSpPr>
          <p:cNvPr id="8" name="矩形 7"/>
          <p:cNvSpPr/>
          <p:nvPr/>
        </p:nvSpPr>
        <p:spPr>
          <a:xfrm>
            <a:off x="2267744" y="4581128"/>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②</a:t>
            </a:r>
            <a:endParaRPr lang="zh-TW" altLang="en-US" dirty="0"/>
          </a:p>
        </p:txBody>
      </p:sp>
      <p:sp>
        <p:nvSpPr>
          <p:cNvPr id="9" name="矩形 8"/>
          <p:cNvSpPr/>
          <p:nvPr/>
        </p:nvSpPr>
        <p:spPr>
          <a:xfrm>
            <a:off x="1619672" y="5919035"/>
            <a:ext cx="415498"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③</a:t>
            </a:r>
          </a:p>
        </p:txBody>
      </p:sp>
      <p:sp>
        <p:nvSpPr>
          <p:cNvPr id="11" name="標題 2">
            <a:extLst>
              <a:ext uri="{FF2B5EF4-FFF2-40B4-BE49-F238E27FC236}">
                <a16:creationId xmlns:a16="http://schemas.microsoft.com/office/drawing/2014/main" id="{D235E5B6-5C49-49FA-95BE-395577781B97}"/>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(2/3)</a:t>
            </a:r>
            <a:endParaRPr lang="zh-TW" altLang="en-US" dirty="0"/>
          </a:p>
        </p:txBody>
      </p:sp>
    </p:spTree>
    <p:extLst>
      <p:ext uri="{BB962C8B-B14F-4D97-AF65-F5344CB8AC3E}">
        <p14:creationId xmlns:p14="http://schemas.microsoft.com/office/powerpoint/2010/main" val="1708314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67829" y="930497"/>
            <a:ext cx="8231262" cy="522536"/>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pic>
        <p:nvPicPr>
          <p:cNvPr id="4" name="圖片 3"/>
          <p:cNvPicPr>
            <a:picLocks noChangeAspect="1"/>
          </p:cNvPicPr>
          <p:nvPr/>
        </p:nvPicPr>
        <p:blipFill>
          <a:blip r:embed="rId3"/>
          <a:stretch>
            <a:fillRect/>
          </a:stretch>
        </p:blipFill>
        <p:spPr>
          <a:xfrm>
            <a:off x="611560" y="3356992"/>
            <a:ext cx="7543800" cy="2943225"/>
          </a:xfrm>
          <a:prstGeom prst="rect">
            <a:avLst/>
          </a:prstGeom>
        </p:spPr>
      </p:pic>
      <p:pic>
        <p:nvPicPr>
          <p:cNvPr id="8" name="圖片 7"/>
          <p:cNvPicPr>
            <a:picLocks noChangeAspect="1"/>
          </p:cNvPicPr>
          <p:nvPr/>
        </p:nvPicPr>
        <p:blipFill>
          <a:blip r:embed="rId4"/>
          <a:stretch>
            <a:fillRect/>
          </a:stretch>
        </p:blipFill>
        <p:spPr>
          <a:xfrm>
            <a:off x="458584" y="1844824"/>
            <a:ext cx="2162175" cy="1152525"/>
          </a:xfrm>
          <a:prstGeom prst="rect">
            <a:avLst/>
          </a:prstGeom>
        </p:spPr>
      </p:pic>
      <p:cxnSp>
        <p:nvCxnSpPr>
          <p:cNvPr id="7" name="直線單箭頭接點 6"/>
          <p:cNvCxnSpPr/>
          <p:nvPr/>
        </p:nvCxnSpPr>
        <p:spPr bwMode="auto">
          <a:xfrm>
            <a:off x="1605429" y="2276872"/>
            <a:ext cx="1368152"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pic>
        <p:nvPicPr>
          <p:cNvPr id="9" name="圖片 8"/>
          <p:cNvPicPr>
            <a:picLocks noChangeAspect="1"/>
          </p:cNvPicPr>
          <p:nvPr/>
        </p:nvPicPr>
        <p:blipFill>
          <a:blip r:embed="rId5"/>
          <a:stretch>
            <a:fillRect/>
          </a:stretch>
        </p:blipFill>
        <p:spPr>
          <a:xfrm>
            <a:off x="2973581" y="1483122"/>
            <a:ext cx="1622286" cy="1873870"/>
          </a:xfrm>
          <a:prstGeom prst="rect">
            <a:avLst/>
          </a:prstGeom>
        </p:spPr>
      </p:pic>
      <p:cxnSp>
        <p:nvCxnSpPr>
          <p:cNvPr id="10" name="直線單箭頭接點 9"/>
          <p:cNvCxnSpPr/>
          <p:nvPr/>
        </p:nvCxnSpPr>
        <p:spPr bwMode="auto">
          <a:xfrm>
            <a:off x="3890139" y="2132856"/>
            <a:ext cx="1368152"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
        <p:nvSpPr>
          <p:cNvPr id="11" name="矩形 10"/>
          <p:cNvSpPr/>
          <p:nvPr/>
        </p:nvSpPr>
        <p:spPr>
          <a:xfrm>
            <a:off x="5259283" y="1893603"/>
            <a:ext cx="2559868" cy="923330"/>
          </a:xfrm>
          <a:prstGeom prst="rect">
            <a:avLst/>
          </a:prstGeom>
        </p:spPr>
        <p:txBody>
          <a:bodyPr wrap="none">
            <a:spAutoFit/>
          </a:bodyPr>
          <a:lstStyle/>
          <a:p>
            <a:r>
              <a:rPr lang="zh-TW" altLang="en-US" dirty="0"/>
              <a:t>點選</a:t>
            </a:r>
            <a:r>
              <a:rPr lang="en-US" altLang="zh-TW" dirty="0"/>
              <a:t>Control</a:t>
            </a:r>
          </a:p>
          <a:p>
            <a:r>
              <a:rPr lang="zh-TW" altLang="en-US" dirty="0"/>
              <a:t>一直往下找到</a:t>
            </a:r>
            <a:endParaRPr lang="en-US" altLang="zh-TW" dirty="0"/>
          </a:p>
          <a:p>
            <a:r>
              <a:rPr lang="en-US" altLang="zh-TW" dirty="0" err="1"/>
              <a:t>TimeZoneInformation</a:t>
            </a:r>
            <a:endParaRPr lang="zh-TW" altLang="en-US" dirty="0"/>
          </a:p>
        </p:txBody>
      </p:sp>
      <p:cxnSp>
        <p:nvCxnSpPr>
          <p:cNvPr id="13" name="直線單箭頭接點 12"/>
          <p:cNvCxnSpPr/>
          <p:nvPr/>
        </p:nvCxnSpPr>
        <p:spPr bwMode="auto">
          <a:xfrm flipH="1">
            <a:off x="2289506" y="2708919"/>
            <a:ext cx="3002574" cy="216024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5" name="直線單箭頭接點 14"/>
          <p:cNvCxnSpPr/>
          <p:nvPr/>
        </p:nvCxnSpPr>
        <p:spPr bwMode="auto">
          <a:xfrm>
            <a:off x="2620759" y="4869160"/>
            <a:ext cx="1368152"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
        <p:nvSpPr>
          <p:cNvPr id="16" name="矩形 15"/>
          <p:cNvSpPr/>
          <p:nvPr/>
        </p:nvSpPr>
        <p:spPr bwMode="auto">
          <a:xfrm>
            <a:off x="4067944" y="4725144"/>
            <a:ext cx="2471273"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(3/3)</a:t>
            </a:r>
            <a:endParaRPr lang="zh-TW" altLang="en-US" dirty="0"/>
          </a:p>
        </p:txBody>
      </p:sp>
    </p:spTree>
    <p:extLst>
      <p:ext uri="{BB962C8B-B14F-4D97-AF65-F5344CB8AC3E}">
        <p14:creationId xmlns:p14="http://schemas.microsoft.com/office/powerpoint/2010/main" val="15253142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第二次測試報告</a:t>
            </a:r>
            <a:endParaRPr lang="zh-TW" altLang="en-US" sz="6000" dirty="0"/>
          </a:p>
        </p:txBody>
      </p:sp>
    </p:spTree>
    <p:extLst>
      <p:ext uri="{BB962C8B-B14F-4D97-AF65-F5344CB8AC3E}">
        <p14:creationId xmlns:p14="http://schemas.microsoft.com/office/powerpoint/2010/main" val="2841402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899592" y="1700808"/>
            <a:ext cx="6480029" cy="3842995"/>
          </a:xfrm>
          <a:prstGeom prst="rect">
            <a:avLst/>
          </a:prstGeom>
        </p:spPr>
      </p:pic>
    </p:spTree>
    <p:extLst>
      <p:ext uri="{BB962C8B-B14F-4D97-AF65-F5344CB8AC3E}">
        <p14:creationId xmlns:p14="http://schemas.microsoft.com/office/powerpoint/2010/main" val="26339484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539552" y="1268760"/>
            <a:ext cx="8024018" cy="4776997"/>
          </a:xfrm>
          <a:prstGeom prst="rect">
            <a:avLst/>
          </a:prstGeom>
        </p:spPr>
      </p:pic>
    </p:spTree>
    <p:extLst>
      <p:ext uri="{BB962C8B-B14F-4D97-AF65-F5344CB8AC3E}">
        <p14:creationId xmlns:p14="http://schemas.microsoft.com/office/powerpoint/2010/main" val="485005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99552" y="1108340"/>
            <a:ext cx="8153520" cy="5184576"/>
          </a:xfrm>
          <a:prstGeom prst="rect">
            <a:avLst/>
          </a:prstGeom>
        </p:spPr>
      </p:pic>
    </p:spTree>
    <p:extLst>
      <p:ext uri="{BB962C8B-B14F-4D97-AF65-F5344CB8AC3E}">
        <p14:creationId xmlns:p14="http://schemas.microsoft.com/office/powerpoint/2010/main" val="12733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089320"/>
            <a:ext cx="7603008" cy="4787952"/>
          </a:xfrm>
          <a:prstGeom prst="rect">
            <a:avLst/>
          </a:prstGeom>
        </p:spPr>
      </p:pic>
    </p:spTree>
    <p:extLst>
      <p:ext uri="{BB962C8B-B14F-4D97-AF65-F5344CB8AC3E}">
        <p14:creationId xmlns:p14="http://schemas.microsoft.com/office/powerpoint/2010/main" val="35327132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599012" y="1196752"/>
            <a:ext cx="6877992" cy="4319358"/>
          </a:xfrm>
          <a:prstGeom prst="rect">
            <a:avLst/>
          </a:prstGeom>
        </p:spPr>
      </p:pic>
    </p:spTree>
    <p:extLst>
      <p:ext uri="{BB962C8B-B14F-4D97-AF65-F5344CB8AC3E}">
        <p14:creationId xmlns:p14="http://schemas.microsoft.com/office/powerpoint/2010/main" val="2057636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106440"/>
            <a:ext cx="6801222" cy="4300773"/>
          </a:xfrm>
          <a:prstGeom prst="rect">
            <a:avLst/>
          </a:prstGeom>
        </p:spPr>
      </p:pic>
    </p:spTree>
    <p:extLst>
      <p:ext uri="{BB962C8B-B14F-4D97-AF65-F5344CB8AC3E}">
        <p14:creationId xmlns:p14="http://schemas.microsoft.com/office/powerpoint/2010/main" val="15583012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normAutofit/>
          </a:bodyPr>
          <a:lstStyle/>
          <a:p>
            <a:pPr lvl="1"/>
            <a:r>
              <a:rPr lang="en-US" altLang="zh-TW" sz="3600" dirty="0" err="1">
                <a:solidFill>
                  <a:srgbClr val="039C97"/>
                </a:solidFill>
                <a:latin typeface="+mj-ea"/>
                <a:ea typeface="+mj-ea"/>
                <a:cs typeface="+mj-cs"/>
              </a:rPr>
              <a:t>Widnows</a:t>
            </a:r>
            <a:r>
              <a:rPr lang="zh-TW" altLang="en-US" sz="3600" dirty="0">
                <a:solidFill>
                  <a:srgbClr val="039C97"/>
                </a:solidFill>
                <a:latin typeface="+mj-ea"/>
                <a:ea typeface="+mj-ea"/>
                <a:cs typeface="+mj-cs"/>
              </a:rPr>
              <a:t>登錄檔鑑識分析</a:t>
            </a:r>
            <a:r>
              <a:rPr lang="en-US" altLang="zh-TW" sz="3600" dirty="0">
                <a:solidFill>
                  <a:srgbClr val="039C97"/>
                </a:solidFill>
                <a:latin typeface="+mj-ea"/>
              </a:rPr>
              <a:t>(2/5)</a:t>
            </a:r>
            <a:endParaRPr lang="zh-TW" altLang="en-US" sz="3600" dirty="0">
              <a:solidFill>
                <a:srgbClr val="039C97"/>
              </a:solidFill>
              <a:latin typeface="+mj-ea"/>
              <a:ea typeface="+mj-ea"/>
              <a:cs typeface="+mj-cs"/>
            </a:endParaRPr>
          </a:p>
        </p:txBody>
      </p:sp>
      <p:pic>
        <p:nvPicPr>
          <p:cNvPr id="3" name="圖片 2"/>
          <p:cNvPicPr>
            <a:picLocks noChangeAspect="1"/>
          </p:cNvPicPr>
          <p:nvPr/>
        </p:nvPicPr>
        <p:blipFill rotWithShape="1">
          <a:blip r:embed="rId3"/>
          <a:srcRect l="2068" t="52775" r="67399" b="112"/>
          <a:stretch/>
        </p:blipFill>
        <p:spPr>
          <a:xfrm>
            <a:off x="467544" y="2718588"/>
            <a:ext cx="3473420" cy="3014667"/>
          </a:xfrm>
          <a:prstGeom prst="rect">
            <a:avLst/>
          </a:prstGeom>
        </p:spPr>
      </p:pic>
      <p:pic>
        <p:nvPicPr>
          <p:cNvPr id="6" name="圖片 5"/>
          <p:cNvPicPr>
            <a:picLocks noChangeAspect="1"/>
          </p:cNvPicPr>
          <p:nvPr/>
        </p:nvPicPr>
        <p:blipFill>
          <a:blip r:embed="rId4"/>
          <a:stretch>
            <a:fillRect/>
          </a:stretch>
        </p:blipFill>
        <p:spPr>
          <a:xfrm>
            <a:off x="4211960" y="2718588"/>
            <a:ext cx="4369568" cy="2719143"/>
          </a:xfrm>
          <a:prstGeom prst="rect">
            <a:avLst/>
          </a:prstGeom>
        </p:spPr>
      </p:pic>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166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檢視登錄檔</a:t>
            </a:r>
            <a:r>
              <a:rPr lang="en-US" altLang="zh-TW" sz="2800" kern="0" dirty="0">
                <a:latin typeface="+mn-ea"/>
                <a:ea typeface="+mn-ea"/>
                <a:cs typeface="+mn-cs"/>
              </a:rPr>
              <a:t>(registry)</a:t>
            </a:r>
          </a:p>
          <a:p>
            <a:pPr lvl="1"/>
            <a:r>
              <a:rPr lang="zh-TW" altLang="en-US" kern="0" dirty="0"/>
              <a:t>使用者可利用微軟內建的</a:t>
            </a:r>
            <a:r>
              <a:rPr lang="en-US" altLang="zh-TW" kern="0" dirty="0" err="1"/>
              <a:t>reg</a:t>
            </a:r>
            <a:r>
              <a:rPr lang="zh-TW" altLang="en-US" kern="0" dirty="0"/>
              <a:t>命令列指令</a:t>
            </a:r>
            <a:r>
              <a:rPr lang="en-US" altLang="zh-TW" kern="0" dirty="0"/>
              <a:t>(CLI)</a:t>
            </a:r>
            <a:r>
              <a:rPr lang="zh-TW" altLang="en-US" kern="0" dirty="0"/>
              <a:t>與圖形使用者介面</a:t>
            </a:r>
            <a:r>
              <a:rPr lang="en-US" altLang="zh-TW" kern="0" dirty="0"/>
              <a:t>regedit.exe</a:t>
            </a:r>
            <a:r>
              <a:rPr lang="zh-TW" altLang="en-US" kern="0" dirty="0"/>
              <a:t>來檢視</a:t>
            </a:r>
            <a:r>
              <a:rPr lang="zh-TW" altLang="en-US" dirty="0"/>
              <a:t>登錄檔</a:t>
            </a:r>
            <a:endParaRPr lang="en-US" altLang="zh-TW" kern="0" dirty="0"/>
          </a:p>
          <a:p>
            <a:pPr lvl="1"/>
            <a:endParaRPr lang="zh-TW" altLang="en-US" dirty="0"/>
          </a:p>
          <a:p>
            <a:pPr marL="288000" lvl="1" indent="0">
              <a:buNone/>
            </a:pPr>
            <a:endParaRPr lang="en-US" altLang="zh-TW" kern="0" dirty="0"/>
          </a:p>
        </p:txBody>
      </p:sp>
    </p:spTree>
    <p:extLst>
      <p:ext uri="{BB962C8B-B14F-4D97-AF65-F5344CB8AC3E}">
        <p14:creationId xmlns:p14="http://schemas.microsoft.com/office/powerpoint/2010/main" val="21004494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67543" y="1111396"/>
            <a:ext cx="8008215" cy="5053908"/>
          </a:xfrm>
          <a:prstGeom prst="rect">
            <a:avLst/>
          </a:prstGeom>
        </p:spPr>
      </p:pic>
    </p:spTree>
    <p:extLst>
      <p:ext uri="{BB962C8B-B14F-4D97-AF65-F5344CB8AC3E}">
        <p14:creationId xmlns:p14="http://schemas.microsoft.com/office/powerpoint/2010/main" val="2712986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3" name="圖片 2"/>
          <p:cNvPicPr>
            <a:picLocks noChangeAspect="1"/>
          </p:cNvPicPr>
          <p:nvPr/>
        </p:nvPicPr>
        <p:blipFill>
          <a:blip r:embed="rId2"/>
          <a:stretch>
            <a:fillRect/>
          </a:stretch>
        </p:blipFill>
        <p:spPr>
          <a:xfrm>
            <a:off x="107504" y="1196752"/>
            <a:ext cx="8912396" cy="4760268"/>
          </a:xfrm>
          <a:prstGeom prst="rect">
            <a:avLst/>
          </a:prstGeom>
        </p:spPr>
      </p:pic>
    </p:spTree>
    <p:extLst>
      <p:ext uri="{BB962C8B-B14F-4D97-AF65-F5344CB8AC3E}">
        <p14:creationId xmlns:p14="http://schemas.microsoft.com/office/powerpoint/2010/main" val="8894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3" name="圖片 2"/>
          <p:cNvPicPr>
            <a:picLocks noChangeAspect="1"/>
          </p:cNvPicPr>
          <p:nvPr/>
        </p:nvPicPr>
        <p:blipFill>
          <a:blip r:embed="rId3"/>
          <a:stretch>
            <a:fillRect/>
          </a:stretch>
        </p:blipFill>
        <p:spPr>
          <a:xfrm>
            <a:off x="395536" y="1268760"/>
            <a:ext cx="3289013" cy="4813721"/>
          </a:xfrm>
          <a:prstGeom prst="rect">
            <a:avLst/>
          </a:prstGeom>
        </p:spPr>
      </p:pic>
    </p:spTree>
    <p:extLst>
      <p:ext uri="{BB962C8B-B14F-4D97-AF65-F5344CB8AC3E}">
        <p14:creationId xmlns:p14="http://schemas.microsoft.com/office/powerpoint/2010/main" val="3714460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成為數位鑑識人才</a:t>
            </a:r>
          </a:p>
        </p:txBody>
      </p:sp>
    </p:spTree>
    <p:extLst>
      <p:ext uri="{BB962C8B-B14F-4D97-AF65-F5344CB8AC3E}">
        <p14:creationId xmlns:p14="http://schemas.microsoft.com/office/powerpoint/2010/main" val="17797492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251520" y="908720"/>
            <a:ext cx="8712968"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i="0" kern="0" dirty="0" smtClean="0">
                <a:solidFill>
                  <a:schemeClr val="tx1"/>
                </a:solidFill>
              </a:rPr>
              <a:t>SANS</a:t>
            </a:r>
            <a:r>
              <a:rPr lang="zh-TW" altLang="en-US" i="0" kern="0" dirty="0" smtClean="0">
                <a:solidFill>
                  <a:schemeClr val="tx1"/>
                </a:solidFill>
              </a:rPr>
              <a:t>根據</a:t>
            </a:r>
            <a:r>
              <a:rPr lang="en-US" altLang="zh-TW" i="0" kern="0" dirty="0" smtClean="0">
                <a:solidFill>
                  <a:schemeClr val="tx1"/>
                </a:solidFill>
              </a:rPr>
              <a:t>ECSF</a:t>
            </a:r>
            <a:r>
              <a:rPr lang="zh-TW" altLang="en-US" i="0" kern="0" dirty="0" smtClean="0">
                <a:solidFill>
                  <a:schemeClr val="tx1"/>
                </a:solidFill>
              </a:rPr>
              <a:t>規劃底下學習課程</a:t>
            </a:r>
            <a:endParaRPr lang="en-US" altLang="zh-TW" i="0" kern="0" dirty="0" smtClean="0">
              <a:solidFill>
                <a:schemeClr val="tx1"/>
              </a:solidFill>
            </a:endParaRPr>
          </a:p>
          <a:p>
            <a:pPr lvl="1"/>
            <a:r>
              <a:rPr lang="en-US" altLang="zh-TW" sz="2000" kern="0" dirty="0">
                <a:solidFill>
                  <a:schemeClr val="tx1"/>
                </a:solidFill>
              </a:rPr>
              <a:t>FOR498: Digital Acquisition and Rapid Triage.</a:t>
            </a:r>
          </a:p>
          <a:p>
            <a:pPr lvl="1"/>
            <a:r>
              <a:rPr lang="en-US" altLang="zh-TW" sz="2000" kern="0" dirty="0">
                <a:solidFill>
                  <a:schemeClr val="tx1"/>
                </a:solidFill>
              </a:rPr>
              <a:t>FOR500: Windows Forensic Analysis</a:t>
            </a:r>
          </a:p>
          <a:p>
            <a:pPr lvl="1"/>
            <a:r>
              <a:rPr lang="en-US" altLang="zh-TW" sz="2000" kern="0" dirty="0">
                <a:solidFill>
                  <a:schemeClr val="tx1"/>
                </a:solidFill>
              </a:rPr>
              <a:t>FOR508: Advanced Incident Response, Threat Hunting, and Digital Forensics</a:t>
            </a:r>
          </a:p>
          <a:p>
            <a:pPr lvl="1"/>
            <a:r>
              <a:rPr lang="en-US" altLang="zh-TW" sz="2000" kern="0" dirty="0">
                <a:solidFill>
                  <a:schemeClr val="tx1"/>
                </a:solidFill>
              </a:rPr>
              <a:t>FOR528: Ransomware for Incident Responders</a:t>
            </a:r>
          </a:p>
          <a:p>
            <a:pPr lvl="1"/>
            <a:r>
              <a:rPr lang="en-US" altLang="zh-TW" sz="2000" kern="0" dirty="0">
                <a:solidFill>
                  <a:schemeClr val="tx1"/>
                </a:solidFill>
              </a:rPr>
              <a:t>FOR572: Advanced Network Forensics: Threat Hunting, Analysis, and Incident Response</a:t>
            </a:r>
          </a:p>
          <a:p>
            <a:pPr lvl="1"/>
            <a:r>
              <a:rPr lang="en-US" altLang="zh-TW" sz="2000" kern="0" dirty="0">
                <a:solidFill>
                  <a:schemeClr val="tx1"/>
                </a:solidFill>
              </a:rPr>
              <a:t>FOR578: Cyber Threat Intelligence</a:t>
            </a:r>
          </a:p>
          <a:p>
            <a:pPr lvl="1"/>
            <a:r>
              <a:rPr lang="en-US" altLang="zh-TW" sz="2000" kern="0" dirty="0">
                <a:solidFill>
                  <a:schemeClr val="tx1"/>
                </a:solidFill>
              </a:rPr>
              <a:t>FOR608: Enterprise-Class Incident Response &amp; Threat </a:t>
            </a:r>
            <a:r>
              <a:rPr lang="en-US" altLang="zh-TW" sz="2000" kern="0" dirty="0" smtClean="0">
                <a:solidFill>
                  <a:schemeClr val="tx1"/>
                </a:solidFill>
              </a:rPr>
              <a:t>Hunting</a:t>
            </a:r>
          </a:p>
          <a:p>
            <a:r>
              <a:rPr lang="zh-TW" altLang="en-US" sz="2400" kern="0" dirty="0" smtClean="0"/>
              <a:t>請上</a:t>
            </a:r>
            <a:r>
              <a:rPr lang="en-US" altLang="zh-TW" sz="2400" kern="0" dirty="0" smtClean="0"/>
              <a:t>SANS</a:t>
            </a:r>
            <a:r>
              <a:rPr lang="zh-TW" altLang="en-US" sz="2400" kern="0" dirty="0" smtClean="0"/>
              <a:t>網站查詢上述課程內容並討論你最想學習的部分</a:t>
            </a:r>
            <a:r>
              <a:rPr lang="en-US" altLang="zh-TW" sz="2400" kern="0" dirty="0" smtClean="0"/>
              <a:t>(</a:t>
            </a:r>
            <a:r>
              <a:rPr lang="zh-TW" altLang="en-US" sz="2400" kern="0" dirty="0" smtClean="0"/>
              <a:t>至少五項</a:t>
            </a:r>
            <a:r>
              <a:rPr lang="en-US" altLang="zh-TW" sz="2400" kern="0" dirty="0" smtClean="0"/>
              <a:t>)</a:t>
            </a:r>
          </a:p>
          <a:p>
            <a:r>
              <a:rPr lang="zh-TW" altLang="en-US" sz="2400" kern="0" dirty="0" smtClean="0">
                <a:solidFill>
                  <a:schemeClr val="tx1"/>
                </a:solidFill>
              </a:rPr>
              <a:t>課後研習</a:t>
            </a:r>
            <a:r>
              <a:rPr lang="en-US" altLang="zh-TW" sz="2400" kern="0" dirty="0" smtClean="0">
                <a:solidFill>
                  <a:schemeClr val="tx1"/>
                </a:solidFill>
              </a:rPr>
              <a:t>:</a:t>
            </a:r>
            <a:r>
              <a:rPr lang="zh-TW" altLang="en-US" sz="2400" kern="0" dirty="0" smtClean="0">
                <a:solidFill>
                  <a:schemeClr val="tx1"/>
                </a:solidFill>
              </a:rPr>
              <a:t>規畫你成為數位鑑識調查人員的學習地圖</a:t>
            </a:r>
            <a:endParaRPr lang="en-US" altLang="zh-TW" sz="240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86856" y="131120"/>
            <a:ext cx="1816511" cy="777600"/>
          </a:xfrm>
        </p:spPr>
        <p:txBody>
          <a:bodyPr/>
          <a:lstStyle/>
          <a:p>
            <a:r>
              <a:rPr lang="zh-TW" altLang="en-US" dirty="0" smtClean="0"/>
              <a:t>作業</a:t>
            </a:r>
            <a:r>
              <a:rPr lang="en-US" altLang="zh-TW" dirty="0" smtClean="0"/>
              <a:t>:</a:t>
            </a:r>
            <a:endParaRPr lang="zh-TW" altLang="en-US" dirty="0"/>
          </a:p>
        </p:txBody>
      </p:sp>
    </p:spTree>
    <p:extLst>
      <p:ext uri="{BB962C8B-B14F-4D97-AF65-F5344CB8AC3E}">
        <p14:creationId xmlns:p14="http://schemas.microsoft.com/office/powerpoint/2010/main" val="25692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84632"/>
            <a:ext cx="7772400" cy="787215"/>
          </a:xfrm>
        </p:spPr>
        <p:txBody>
          <a:bodyPr/>
          <a:lstStyle/>
          <a:p>
            <a:r>
              <a:rPr lang="en-US" altLang="zh-TW" kern="0" dirty="0" err="1"/>
              <a:t>reg</a:t>
            </a:r>
            <a:r>
              <a:rPr lang="zh-TW" altLang="en-US" kern="0" dirty="0"/>
              <a:t>命令列指令</a:t>
            </a:r>
            <a:r>
              <a:rPr lang="en-US" altLang="zh-TW" kern="0" dirty="0"/>
              <a:t>(CLI)</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692110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Widnows</a:t>
            </a:r>
            <a:r>
              <a:rPr lang="zh-TW" altLang="en-US" dirty="0"/>
              <a:t>登錄檔鑑識分析</a:t>
            </a:r>
            <a:r>
              <a:rPr lang="en-US" altLang="zh-TW" dirty="0"/>
              <a:t>(3/5)</a:t>
            </a:r>
            <a:endParaRPr lang="zh-TW" altLang="en-US" dirty="0"/>
          </a:p>
        </p:txBody>
      </p:sp>
      <p:pic>
        <p:nvPicPr>
          <p:cNvPr id="4" name="圖片 3"/>
          <p:cNvPicPr>
            <a:picLocks noChangeAspect="1"/>
          </p:cNvPicPr>
          <p:nvPr/>
        </p:nvPicPr>
        <p:blipFill>
          <a:blip r:embed="rId3"/>
          <a:stretch>
            <a:fillRect/>
          </a:stretch>
        </p:blipFill>
        <p:spPr>
          <a:xfrm>
            <a:off x="251520" y="2708920"/>
            <a:ext cx="4124808" cy="3636490"/>
          </a:xfrm>
          <a:prstGeom prst="rect">
            <a:avLst/>
          </a:prstGeom>
        </p:spPr>
      </p:pic>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876136"/>
            <a:ext cx="8712968" cy="10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檢視已安裝軟體的登錄檔</a:t>
            </a:r>
            <a:r>
              <a:rPr lang="en-US" altLang="zh-TW" sz="2800" kern="0" dirty="0">
                <a:latin typeface="+mn-ea"/>
                <a:ea typeface="+mn-ea"/>
                <a:cs typeface="+mn-cs"/>
              </a:rPr>
              <a:t>(registry)</a:t>
            </a:r>
          </a:p>
          <a:p>
            <a:pPr marL="180000" lvl="1" indent="0">
              <a:buNone/>
            </a:pPr>
            <a:r>
              <a:rPr lang="zh-TW" altLang="en-US" kern="0" dirty="0"/>
              <a:t>檢視已安裝軟體</a:t>
            </a:r>
            <a:r>
              <a:rPr lang="en-US" altLang="zh-TW" kern="0" dirty="0"/>
              <a:t>python(Anaconda3)</a:t>
            </a:r>
            <a:r>
              <a:rPr lang="zh-TW" altLang="en-US" kern="0" dirty="0"/>
              <a:t>的登錄檔</a:t>
            </a:r>
            <a:endParaRPr lang="zh-TW" altLang="en-US" dirty="0"/>
          </a:p>
        </p:txBody>
      </p:sp>
      <p:sp>
        <p:nvSpPr>
          <p:cNvPr id="6" name="矩形 5"/>
          <p:cNvSpPr/>
          <p:nvPr/>
        </p:nvSpPr>
        <p:spPr>
          <a:xfrm>
            <a:off x="818623" y="3278469"/>
            <a:ext cx="3414717" cy="369332"/>
          </a:xfrm>
          <a:prstGeom prst="rect">
            <a:avLst/>
          </a:prstGeom>
          <a:solidFill>
            <a:srgbClr val="FFFF00"/>
          </a:solidFill>
        </p:spPr>
        <p:txBody>
          <a:bodyPr wrap="none">
            <a:spAutoFit/>
          </a:bodyPr>
          <a:lstStyle/>
          <a:p>
            <a:r>
              <a:rPr lang="zh-TW" altLang="en-US" kern="0" dirty="0"/>
              <a:t>已安裝</a:t>
            </a:r>
            <a:r>
              <a:rPr lang="en-US" altLang="zh-TW" kern="0" dirty="0"/>
              <a:t>python</a:t>
            </a:r>
            <a:r>
              <a:rPr lang="zh-TW" altLang="en-US" kern="0" dirty="0"/>
              <a:t> </a:t>
            </a:r>
            <a:r>
              <a:rPr lang="en-US" altLang="zh-TW" kern="0" dirty="0"/>
              <a:t>3.7(Anaconda3)</a:t>
            </a:r>
            <a:endParaRPr lang="zh-TW" altLang="en-US" dirty="0"/>
          </a:p>
        </p:txBody>
      </p:sp>
      <p:sp>
        <p:nvSpPr>
          <p:cNvPr id="7" name="矩形 6"/>
          <p:cNvSpPr/>
          <p:nvPr/>
        </p:nvSpPr>
        <p:spPr>
          <a:xfrm>
            <a:off x="395536" y="1962371"/>
            <a:ext cx="7200800" cy="584775"/>
          </a:xfrm>
          <a:prstGeom prst="rect">
            <a:avLst/>
          </a:prstGeom>
        </p:spPr>
        <p:txBody>
          <a:bodyPr wrap="square">
            <a:spAutoFit/>
          </a:bodyPr>
          <a:lstStyle/>
          <a:p>
            <a:r>
              <a:rPr lang="zh-TW" altLang="en-US" sz="1600" dirty="0"/>
              <a:t>電腦</a:t>
            </a:r>
            <a:r>
              <a:rPr lang="en-US" altLang="zh-TW" sz="1600" dirty="0"/>
              <a:t>\HKEY_LOCAL_MACHINE\SOFTWARE\Python\</a:t>
            </a:r>
            <a:r>
              <a:rPr lang="en-US" altLang="zh-TW" sz="1600" dirty="0" err="1"/>
              <a:t>ContinuumAnalytics</a:t>
            </a:r>
            <a:r>
              <a:rPr lang="en-US" altLang="zh-TW" sz="1600" dirty="0"/>
              <a:t>\</a:t>
            </a:r>
          </a:p>
          <a:p>
            <a:r>
              <a:rPr lang="en-US" altLang="zh-TW" sz="1600" b="1" dirty="0">
                <a:solidFill>
                  <a:srgbClr val="FF0000"/>
                </a:solidFill>
                <a:effectLst>
                  <a:outerShdw blurRad="38100" dist="38100" dir="2700000" algn="tl">
                    <a:srgbClr val="000000">
                      <a:alpha val="43137"/>
                    </a:srgbClr>
                  </a:outerShdw>
                </a:effectLst>
              </a:rPr>
              <a:t>Anaconda37-64</a:t>
            </a:r>
            <a:r>
              <a:rPr lang="en-US" altLang="zh-TW" sz="1600" dirty="0"/>
              <a:t>\</a:t>
            </a:r>
            <a:r>
              <a:rPr lang="en-US" altLang="zh-TW" sz="1600" dirty="0" err="1"/>
              <a:t>InstallPath</a:t>
            </a:r>
            <a:endParaRPr lang="zh-TW" altLang="en-US" sz="1600" dirty="0"/>
          </a:p>
        </p:txBody>
      </p:sp>
      <p:pic>
        <p:nvPicPr>
          <p:cNvPr id="8" name="圖片 7"/>
          <p:cNvPicPr>
            <a:picLocks noChangeAspect="1"/>
          </p:cNvPicPr>
          <p:nvPr/>
        </p:nvPicPr>
        <p:blipFill>
          <a:blip r:embed="rId4"/>
          <a:stretch>
            <a:fillRect/>
          </a:stretch>
        </p:blipFill>
        <p:spPr>
          <a:xfrm>
            <a:off x="4458109" y="2996952"/>
            <a:ext cx="4424561" cy="2924424"/>
          </a:xfrm>
          <a:prstGeom prst="rect">
            <a:avLst/>
          </a:prstGeom>
        </p:spPr>
      </p:pic>
    </p:spTree>
    <p:extLst>
      <p:ext uri="{BB962C8B-B14F-4D97-AF65-F5344CB8AC3E}">
        <p14:creationId xmlns:p14="http://schemas.microsoft.com/office/powerpoint/2010/main" val="4275141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(4/5)</a:t>
            </a:r>
            <a:endParaRPr lang="zh-TW" altLang="en-US" dirty="0"/>
          </a:p>
        </p:txBody>
      </p:sp>
      <p:graphicFrame>
        <p:nvGraphicFramePr>
          <p:cNvPr id="3" name="表格 2"/>
          <p:cNvGraphicFramePr>
            <a:graphicFrameLocks noGrp="1"/>
          </p:cNvGraphicFramePr>
          <p:nvPr>
            <p:extLst/>
          </p:nvPr>
        </p:nvGraphicFramePr>
        <p:xfrm>
          <a:off x="518562" y="4077072"/>
          <a:ext cx="8445926" cy="2468880"/>
        </p:xfrm>
        <a:graphic>
          <a:graphicData uri="http://schemas.openxmlformats.org/drawingml/2006/table">
            <a:tbl>
              <a:tblPr/>
              <a:tblGrid>
                <a:gridCol w="3045326">
                  <a:extLst>
                    <a:ext uri="{9D8B030D-6E8A-4147-A177-3AD203B41FA5}">
                      <a16:colId xmlns:a16="http://schemas.microsoft.com/office/drawing/2014/main" val="1706601747"/>
                    </a:ext>
                  </a:extLst>
                </a:gridCol>
                <a:gridCol w="5400600">
                  <a:extLst>
                    <a:ext uri="{9D8B030D-6E8A-4147-A177-3AD203B41FA5}">
                      <a16:colId xmlns:a16="http://schemas.microsoft.com/office/drawing/2014/main" val="3372730705"/>
                    </a:ext>
                  </a:extLst>
                </a:gridCol>
              </a:tblGrid>
              <a:tr h="365760">
                <a:tc>
                  <a:txBody>
                    <a:bodyPr/>
                    <a:lstStyle/>
                    <a:p>
                      <a:pPr algn="ctr"/>
                      <a:r>
                        <a:rPr lang="zh-TW" altLang="en-US" sz="1800" dirty="0">
                          <a:effectLst/>
                        </a:rPr>
                        <a:t>名稱</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sz="1800">
                          <a:effectLst/>
                        </a:rPr>
                        <a:t>作用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82682135"/>
                  </a:ext>
                </a:extLst>
              </a:tr>
              <a:tr h="640080">
                <a:tc>
                  <a:txBody>
                    <a:bodyPr/>
                    <a:lstStyle/>
                    <a:p>
                      <a:r>
                        <a:rPr lang="en-US" sz="1800" dirty="0">
                          <a:effectLst/>
                        </a:rPr>
                        <a:t>HKEY_CLASSES_ROOT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儲存</a:t>
                      </a:r>
                      <a:r>
                        <a:rPr lang="en-US" altLang="zh-TW" sz="1800" dirty="0">
                          <a:effectLst/>
                        </a:rPr>
                        <a:t>Windows</a:t>
                      </a:r>
                      <a:r>
                        <a:rPr lang="zh-TW" altLang="en-US" sz="1800" dirty="0">
                          <a:effectLst/>
                        </a:rPr>
                        <a:t>可辨識的檔案類型的詳細列表，以及相關聯的程式</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66161059"/>
                  </a:ext>
                </a:extLst>
              </a:tr>
              <a:tr h="365760">
                <a:tc>
                  <a:txBody>
                    <a:bodyPr/>
                    <a:lstStyle/>
                    <a:p>
                      <a:r>
                        <a:rPr lang="en-US" sz="1800">
                          <a:effectLst/>
                        </a:rPr>
                        <a:t>HKEY_CURRENT_USER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儲存</a:t>
                      </a:r>
                      <a:r>
                        <a:rPr lang="zh-TW" altLang="en-US" sz="1800" b="0" u="sng" dirty="0">
                          <a:solidFill>
                            <a:srgbClr val="FF0000"/>
                          </a:solidFill>
                          <a:effectLst/>
                        </a:rPr>
                        <a:t>當前使用者設定</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40952638"/>
                  </a:ext>
                </a:extLst>
              </a:tr>
              <a:tr h="365760">
                <a:tc>
                  <a:txBody>
                    <a:bodyPr/>
                    <a:lstStyle/>
                    <a:p>
                      <a:r>
                        <a:rPr lang="en-US" sz="1800">
                          <a:effectLst/>
                        </a:rPr>
                        <a:t>HKEY_LOCAL_MACHINE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包含</a:t>
                      </a:r>
                      <a:r>
                        <a:rPr lang="zh-TW" altLang="en-US" sz="1800" b="0" u="sng" kern="1200" dirty="0">
                          <a:solidFill>
                            <a:srgbClr val="FF0000"/>
                          </a:solidFill>
                          <a:effectLst/>
                          <a:latin typeface="+mn-lt"/>
                          <a:ea typeface="+mn-ea"/>
                          <a:cs typeface="+mn-cs"/>
                        </a:rPr>
                        <a:t>安裝在電腦上的硬體與軟體</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1612730"/>
                  </a:ext>
                </a:extLst>
              </a:tr>
              <a:tr h="365760">
                <a:tc>
                  <a:txBody>
                    <a:bodyPr/>
                    <a:lstStyle/>
                    <a:p>
                      <a:r>
                        <a:rPr lang="en-US" sz="1800">
                          <a:effectLst/>
                        </a:rPr>
                        <a:t>HKEY_USERS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包含使用電腦的</a:t>
                      </a:r>
                      <a:r>
                        <a:rPr lang="zh-TW" altLang="en-US" sz="1800" b="0" u="sng" kern="1200" dirty="0">
                          <a:solidFill>
                            <a:srgbClr val="FF0000"/>
                          </a:solidFill>
                          <a:effectLst/>
                          <a:latin typeface="+mn-lt"/>
                          <a:ea typeface="+mn-ea"/>
                          <a:cs typeface="+mn-cs"/>
                        </a:rPr>
                        <a:t>使用者</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4732498"/>
                  </a:ext>
                </a:extLst>
              </a:tr>
              <a:tr h="365760">
                <a:tc>
                  <a:txBody>
                    <a:bodyPr/>
                    <a:lstStyle/>
                    <a:p>
                      <a:r>
                        <a:rPr lang="en-US" sz="1800" dirty="0">
                          <a:effectLst/>
                        </a:rPr>
                        <a:t>HKEY_CURRENT_CONFIG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這個分支包含電腦當前的</a:t>
                      </a:r>
                      <a:r>
                        <a:rPr lang="zh-TW" altLang="en-US" sz="1800" b="0" u="sng" kern="1200" dirty="0">
                          <a:solidFill>
                            <a:srgbClr val="FF0000"/>
                          </a:solidFill>
                          <a:effectLst/>
                          <a:latin typeface="+mn-lt"/>
                          <a:ea typeface="+mn-ea"/>
                          <a:cs typeface="+mn-cs"/>
                        </a:rPr>
                        <a:t>硬體組態資訊</a:t>
                      </a:r>
                      <a:endParaRPr lang="zh-TW" altLang="en-US" sz="1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0120866"/>
                  </a:ext>
                </a:extLst>
              </a:tr>
            </a:tbl>
          </a:graphicData>
        </a:graphic>
      </p:graphicFrame>
      <p:pic>
        <p:nvPicPr>
          <p:cNvPr id="4" name="圖片 3"/>
          <p:cNvPicPr>
            <a:picLocks noChangeAspect="1"/>
          </p:cNvPicPr>
          <p:nvPr/>
        </p:nvPicPr>
        <p:blipFill>
          <a:blip r:embed="rId3"/>
          <a:stretch>
            <a:fillRect/>
          </a:stretch>
        </p:blipFill>
        <p:spPr>
          <a:xfrm>
            <a:off x="499725" y="2543727"/>
            <a:ext cx="4635624" cy="1428651"/>
          </a:xfrm>
          <a:prstGeom prst="rect">
            <a:avLst/>
          </a:prstGeom>
        </p:spPr>
      </p:pic>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4325" y="868577"/>
            <a:ext cx="8568952" cy="159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kern="0" dirty="0"/>
              <a:t>登錄檔被分成多個檔案儲存，稱為</a:t>
            </a:r>
            <a:r>
              <a:rPr lang="en-US" altLang="zh-TW" kern="0" dirty="0"/>
              <a:t>Registry Hives</a:t>
            </a:r>
          </a:p>
          <a:p>
            <a:pPr marL="180000" lvl="1" indent="0">
              <a:buNone/>
            </a:pPr>
            <a:r>
              <a:rPr lang="zh-TW" altLang="en-US" kern="0" dirty="0"/>
              <a:t>每一個檔案被稱為一個組態單元</a:t>
            </a:r>
            <a:endParaRPr lang="en-US" altLang="zh-TW" kern="0" dirty="0"/>
          </a:p>
        </p:txBody>
      </p:sp>
    </p:spTree>
    <p:extLst>
      <p:ext uri="{BB962C8B-B14F-4D97-AF65-F5344CB8AC3E}">
        <p14:creationId xmlns:p14="http://schemas.microsoft.com/office/powerpoint/2010/main" val="4025039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172</TotalTime>
  <Words>2812</Words>
  <Application>Microsoft Office PowerPoint</Application>
  <PresentationFormat>如螢幕大小 (4:3)</PresentationFormat>
  <Paragraphs>364</Paragraphs>
  <Slides>64</Slides>
  <Notes>43</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64</vt:i4>
      </vt:variant>
    </vt:vector>
  </HeadingPairs>
  <TitlesOfParts>
    <vt:vector size="79" baseType="lpstr">
      <vt:lpstr>DokChampa</vt:lpstr>
      <vt:lpstr>HG明朝B</vt:lpstr>
      <vt:lpstr>SimSun-18030</vt:lpstr>
      <vt:lpstr>微軟正黑體</vt:lpstr>
      <vt:lpstr>微軟正黑體</vt:lpstr>
      <vt:lpstr>PMingLiU</vt:lpstr>
      <vt:lpstr>PMingLiU</vt:lpstr>
      <vt:lpstr>標楷體</vt:lpstr>
      <vt:lpstr>Arial</vt:lpstr>
      <vt:lpstr>Calibri</vt:lpstr>
      <vt:lpstr>Rockwell</vt:lpstr>
      <vt:lpstr>Rockwell Condensed</vt:lpstr>
      <vt:lpstr>Times New Roman</vt:lpstr>
      <vt:lpstr>Wingdings</vt:lpstr>
      <vt:lpstr>木刻字型</vt:lpstr>
      <vt:lpstr>資安攻防實務 之藍隊技術の Windows Forensics</vt:lpstr>
      <vt:lpstr>Agenda</vt:lpstr>
      <vt:lpstr>Windows數位鑑識</vt:lpstr>
      <vt:lpstr>常用的Windows Artifacts</vt:lpstr>
      <vt:lpstr>Widnows登錄檔鑑識分析(1/5)</vt:lpstr>
      <vt:lpstr>Widnows登錄檔鑑識分析(2/5)</vt:lpstr>
      <vt:lpstr>reg命令列指令(CLI)</vt:lpstr>
      <vt:lpstr>Widnows登錄檔鑑識分析(3/5)</vt:lpstr>
      <vt:lpstr>Widnows登錄檔鑑識分析(4/5)</vt:lpstr>
      <vt:lpstr>Widnows登錄檔鑑識分析(5/5)</vt:lpstr>
      <vt:lpstr>Widnows登錄檔鑑識分析工具(1/2)</vt:lpstr>
      <vt:lpstr>Widnows登錄檔鑑識分析工具(2/2)</vt:lpstr>
      <vt:lpstr>PowerPoint 簡報</vt:lpstr>
      <vt:lpstr>NIST電腦鑑識工具測試計劃</vt:lpstr>
      <vt:lpstr>課後延伸閱讀</vt:lpstr>
      <vt:lpstr>常用的硬體式資料擷取工具</vt:lpstr>
      <vt:lpstr>常用的軟體式資料擷取工具</vt:lpstr>
      <vt:lpstr>實作練習:安裝與使用FTG imager</vt:lpstr>
      <vt:lpstr>課後練習:記憶體擷取</vt:lpstr>
      <vt:lpstr>PowerPoint 簡報</vt:lpstr>
      <vt:lpstr>實作練習：安裝與使用Autopsy(1/3)</vt:lpstr>
      <vt:lpstr>實作練習：安裝與使用Autopsy(2/3)</vt:lpstr>
      <vt:lpstr>實作練習：安裝與使用Autopsy(3/3)</vt:lpstr>
      <vt:lpstr>第一階段：建立分析案件相關資料</vt:lpstr>
      <vt:lpstr>第一階段：建立分析案件相關資料</vt:lpstr>
      <vt:lpstr>第一階段：建立分析案件相關資料</vt:lpstr>
      <vt:lpstr>第二階段：將相關檔案匯入</vt:lpstr>
      <vt:lpstr>第二階段：將相關檔案匯入</vt:lpstr>
      <vt:lpstr>第二階段：將相關檔案匯入</vt:lpstr>
      <vt:lpstr>第二階段：將相關檔案匯入</vt:lpstr>
      <vt:lpstr>第二階段：將相關檔案匯入</vt:lpstr>
      <vt:lpstr>PowerPoint 簡報</vt:lpstr>
      <vt:lpstr>PowerPoint 簡報</vt:lpstr>
      <vt:lpstr>PowerPoint 簡報</vt:lpstr>
      <vt:lpstr>PowerPoint 簡報</vt:lpstr>
      <vt:lpstr>PowerPoint 簡報</vt:lpstr>
      <vt:lpstr>實作練習：安裝與使用Autopsy(1/8)</vt:lpstr>
      <vt:lpstr>實作練習：安裝與使用Autopsy(2/8)</vt:lpstr>
      <vt:lpstr>實作練習：安裝與使用Autopsy(3/8)</vt:lpstr>
      <vt:lpstr>實作練習：安裝與使用Autopsy(4/8)</vt:lpstr>
      <vt:lpstr>實作練習：安裝與使用Autopsy(5/8)</vt:lpstr>
      <vt:lpstr>實作練習：安裝與使用Autopsy(6/8)</vt:lpstr>
      <vt:lpstr>實作練習：安裝與使用Autopsy(7/8)</vt:lpstr>
      <vt:lpstr>實作練習：安裝與使用Autopsy(8/8)</vt:lpstr>
      <vt:lpstr>實作練習：登錄檔鑑識分析(1/4)</vt:lpstr>
      <vt:lpstr>實作練習：登錄檔鑑識分析(2/4)</vt:lpstr>
      <vt:lpstr>實作練習：登錄檔鑑識分析(3/4)</vt:lpstr>
      <vt:lpstr>實作練習：登錄檔鑑識分析(4/4)</vt:lpstr>
      <vt:lpstr>[課後練習]</vt:lpstr>
      <vt:lpstr>實作練習：登錄檔鑑識分析(1/3)</vt:lpstr>
      <vt:lpstr>實作練習：登錄檔鑑識分析(2/3)</vt:lpstr>
      <vt:lpstr>實作練習：登錄檔鑑識分析(3/3)</vt:lpstr>
      <vt:lpstr>PowerPoint 簡報</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PowerPoint 簡報</vt:lpstr>
      <vt:lpstr>作業:</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資安攻防實務 之藍隊技術の Windows Forensics</dc:title>
  <dc:creator>owner</dc:creator>
  <cp:lastModifiedBy>owner</cp:lastModifiedBy>
  <cp:revision>14</cp:revision>
  <dcterms:created xsi:type="dcterms:W3CDTF">2023-10-24T02:51:05Z</dcterms:created>
  <dcterms:modified xsi:type="dcterms:W3CDTF">2023-11-21T13:40:32Z</dcterms:modified>
</cp:coreProperties>
</file>